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A6E810-8F82-4E15-88DC-B3DA89A29B13}">
  <a:tblStyle styleId="{E8A6E810-8F82-4E15-88DC-B3DA89A29B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ultralytics/yolov5/issues/699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790323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579032352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95c023d4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b95c023d4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95c023d4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95c023d4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b95c023d4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b95c023d4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a:t>In this part we use a</a:t>
            </a:r>
            <a:r>
              <a:rPr lang="sv"/>
              <a:t> MIRNet  to learn enriched feature representations for image restoration and enhancement</a:t>
            </a:r>
            <a:endParaRPr/>
          </a:p>
          <a:p>
            <a:pPr indent="0" lvl="0" marL="0" rtl="0" algn="l">
              <a:spcBef>
                <a:spcPts val="0"/>
              </a:spcBef>
              <a:spcAft>
                <a:spcPts val="0"/>
              </a:spcAft>
              <a:buClr>
                <a:schemeClr val="dk1"/>
              </a:buClr>
              <a:buSzPts val="1100"/>
              <a:buFont typeface="Arial"/>
              <a:buNone/>
            </a:pPr>
            <a:r>
              <a:rPr lang="sv"/>
              <a:t>The network structure is shown here.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95c023d4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b95c023d4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96bb4e9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b96bb4e9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96bb4e98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b96bb4e98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b96bb4e98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b96bb4e98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b96bb4e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b96bb4e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96bb4e9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b96bb4e9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b73dbb53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b73dbb53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4e4549cb0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4e4549cb0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b73dbb53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73dbb53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73dbb53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73dbb53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b73dbb53a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b73dbb53a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b73dbb53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b73dbb53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b96bb4e98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b96bb4e98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b73dbb53a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b73dbb53a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96bb4e98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96bb4e98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01f9d47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b01f9d47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81cbb97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81cbb97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b81cbb97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b81cbb97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80ae7daa9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80ae7daa9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ba8ed251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ba8ed251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80ae7daa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80ae7daa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b01f9d47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b01f9d47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0ae7daa9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0ae7daa9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 I know that you cannot see anything from this image. But it doesn’t matter the important part is the red circled area. This is the part we have added to YOLO.</a:t>
            </a:r>
            <a:endParaRPr/>
          </a:p>
          <a:p>
            <a:pPr indent="0" lvl="0" marL="0" rtl="0" algn="l">
              <a:spcBef>
                <a:spcPts val="0"/>
              </a:spcBef>
              <a:spcAft>
                <a:spcPts val="0"/>
              </a:spcAft>
              <a:buNone/>
            </a:pPr>
            <a:r>
              <a:rPr lang="sv"/>
              <a:t>→ Let us look a little closer to this red circled area (go to next slide).</a:t>
            </a:r>
            <a:endParaRPr/>
          </a:p>
          <a:p>
            <a:pPr indent="0" lvl="0" marL="0" rtl="0" algn="l">
              <a:spcBef>
                <a:spcPts val="0"/>
              </a:spcBef>
              <a:spcAft>
                <a:spcPts val="0"/>
              </a:spcAft>
              <a:buNone/>
            </a:pPr>
            <a:r>
              <a:rPr lang="sv"/>
              <a:t>[1] </a:t>
            </a:r>
            <a:r>
              <a:rPr lang="sv" u="sng">
                <a:solidFill>
                  <a:schemeClr val="hlink"/>
                </a:solidFill>
                <a:hlinkClick r:id="rId2"/>
              </a:rPr>
              <a:t>https://github.com/ultralytics/yolov5/issues/6998</a:t>
            </a:r>
            <a:r>
              <a:rPr lang="sv"/>
              <a:t> → image credit (put it in the references)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0ae7daa93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0ae7daa93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 sz="1000">
                <a:solidFill>
                  <a:srgbClr val="595959"/>
                </a:solidFill>
              </a:rPr>
              <a:t>Dilation convolution enlarges the receptive field and extracts the coarse-grained information without additional computational complexity. expand the kernel (input) by inserting holes between its consecutive elements. In simpler terms, it is the same as convolution but it involves pixel skipping, so as to cover a larger area of the input.</a:t>
            </a:r>
            <a:endParaRPr sz="1000">
              <a:solidFill>
                <a:srgbClr val="595959"/>
              </a:solidFill>
            </a:endParaRPr>
          </a:p>
          <a:p>
            <a:pPr indent="0" lvl="0" marL="0" rtl="0" algn="l">
              <a:lnSpc>
                <a:spcPct val="115000"/>
              </a:lnSpc>
              <a:spcBef>
                <a:spcPts val="1200"/>
              </a:spcBef>
              <a:spcAft>
                <a:spcPts val="0"/>
              </a:spcAft>
              <a:buNone/>
            </a:pPr>
            <a:r>
              <a:rPr lang="sv" sz="1000">
                <a:solidFill>
                  <a:srgbClr val="595959"/>
                </a:solidFill>
              </a:rPr>
              <a:t>Sub-pixel convolution fuses multi-channel features to extract the sub-pixel information and reposition the features in pixel level. splits each original channel into multiple channels according to pixels, and then combines them into new channels. This operation expands the receptive field while reducing the loss of information without increasing the complexity of the network.</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80ae7daa93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80ae7daa93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95c023d4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95c023d4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bild" showMasterSp="0">
  <p:cSld name="Titelbild">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17531" l="27231" r="20986" t="40903"/>
          <a:stretch/>
        </p:blipFill>
        <p:spPr>
          <a:xfrm>
            <a:off x="250824" y="2542658"/>
            <a:ext cx="8642353" cy="2426461"/>
          </a:xfrm>
          <a:prstGeom prst="rect">
            <a:avLst/>
          </a:prstGeom>
          <a:noFill/>
          <a:ln>
            <a:noFill/>
          </a:ln>
        </p:spPr>
      </p:pic>
      <p:sp>
        <p:nvSpPr>
          <p:cNvPr id="52" name="Google Shape;52;p13"/>
          <p:cNvSpPr txBox="1"/>
          <p:nvPr>
            <p:ph type="ctrTitle"/>
          </p:nvPr>
        </p:nvSpPr>
        <p:spPr>
          <a:xfrm>
            <a:off x="459548" y="1079437"/>
            <a:ext cx="8181300" cy="643800"/>
          </a:xfrm>
          <a:prstGeom prst="rect">
            <a:avLst/>
          </a:prstGeom>
          <a:noFill/>
          <a:ln>
            <a:noFill/>
          </a:ln>
        </p:spPr>
        <p:txBody>
          <a:bodyPr anchorCtr="0" anchor="t" bIns="45700" lIns="90000" spcFirstLastPara="1" rIns="91425" wrap="square" tIns="45700">
            <a:noAutofit/>
          </a:bodyPr>
          <a:lstStyle>
            <a:lvl1pPr lvl="0" rtl="0" algn="l">
              <a:lnSpc>
                <a:spcPct val="90000"/>
              </a:lnSpc>
              <a:spcBef>
                <a:spcPts val="0"/>
              </a:spcBef>
              <a:spcAft>
                <a:spcPts val="0"/>
              </a:spcAft>
              <a:buSzPts val="2800"/>
              <a:buNone/>
              <a:defRPr sz="3600"/>
            </a:lvl1pPr>
            <a:lvl2pPr lvl="1" rtl="0" algn="l">
              <a:lnSpc>
                <a:spcPct val="166666"/>
              </a:lnSpc>
              <a:spcBef>
                <a:spcPts val="0"/>
              </a:spcBef>
              <a:spcAft>
                <a:spcPts val="0"/>
              </a:spcAft>
              <a:buSzPts val="2800"/>
              <a:buNone/>
              <a:defRPr/>
            </a:lvl2pPr>
            <a:lvl3pPr lvl="2" rtl="0" algn="l">
              <a:lnSpc>
                <a:spcPct val="166666"/>
              </a:lnSpc>
              <a:spcBef>
                <a:spcPts val="0"/>
              </a:spcBef>
              <a:spcAft>
                <a:spcPts val="0"/>
              </a:spcAft>
              <a:buSzPts val="2800"/>
              <a:buNone/>
              <a:defRPr/>
            </a:lvl3pPr>
            <a:lvl4pPr lvl="3" rtl="0" algn="l">
              <a:lnSpc>
                <a:spcPct val="166666"/>
              </a:lnSpc>
              <a:spcBef>
                <a:spcPts val="0"/>
              </a:spcBef>
              <a:spcAft>
                <a:spcPts val="0"/>
              </a:spcAft>
              <a:buSzPts val="2800"/>
              <a:buNone/>
              <a:defRPr/>
            </a:lvl4pPr>
            <a:lvl5pPr lvl="4" rtl="0" algn="l">
              <a:lnSpc>
                <a:spcPct val="166666"/>
              </a:lnSpc>
              <a:spcBef>
                <a:spcPts val="0"/>
              </a:spcBef>
              <a:spcAft>
                <a:spcPts val="0"/>
              </a:spcAft>
              <a:buSzPts val="2800"/>
              <a:buNone/>
              <a:defRPr/>
            </a:lvl5pPr>
            <a:lvl6pPr lvl="5" rtl="0" algn="l">
              <a:lnSpc>
                <a:spcPct val="166666"/>
              </a:lnSpc>
              <a:spcBef>
                <a:spcPts val="0"/>
              </a:spcBef>
              <a:spcAft>
                <a:spcPts val="0"/>
              </a:spcAft>
              <a:buSzPts val="2800"/>
              <a:buNone/>
              <a:defRPr/>
            </a:lvl6pPr>
            <a:lvl7pPr lvl="6" rtl="0" algn="l">
              <a:lnSpc>
                <a:spcPct val="166666"/>
              </a:lnSpc>
              <a:spcBef>
                <a:spcPts val="0"/>
              </a:spcBef>
              <a:spcAft>
                <a:spcPts val="0"/>
              </a:spcAft>
              <a:buSzPts val="2800"/>
              <a:buNone/>
              <a:defRPr/>
            </a:lvl7pPr>
            <a:lvl8pPr lvl="7" rtl="0" algn="l">
              <a:lnSpc>
                <a:spcPct val="166666"/>
              </a:lnSpc>
              <a:spcBef>
                <a:spcPts val="0"/>
              </a:spcBef>
              <a:spcAft>
                <a:spcPts val="0"/>
              </a:spcAft>
              <a:buSzPts val="2800"/>
              <a:buNone/>
              <a:defRPr/>
            </a:lvl8pPr>
            <a:lvl9pPr lvl="8" rtl="0" algn="l">
              <a:lnSpc>
                <a:spcPct val="166666"/>
              </a:lnSpc>
              <a:spcBef>
                <a:spcPts val="0"/>
              </a:spcBef>
              <a:spcAft>
                <a:spcPts val="0"/>
              </a:spcAft>
              <a:buSzPts val="2800"/>
              <a:buNone/>
              <a:defRPr/>
            </a:lvl9pPr>
          </a:lstStyle>
          <a:p/>
        </p:txBody>
      </p:sp>
      <p:sp>
        <p:nvSpPr>
          <p:cNvPr id="53" name="Google Shape;53;p13"/>
          <p:cNvSpPr txBox="1"/>
          <p:nvPr>
            <p:ph idx="1" type="subTitle"/>
          </p:nvPr>
        </p:nvSpPr>
        <p:spPr>
          <a:xfrm>
            <a:off x="459548" y="1723132"/>
            <a:ext cx="8181300" cy="711000"/>
          </a:xfrm>
          <a:prstGeom prst="rect">
            <a:avLst/>
          </a:prstGeom>
          <a:noFill/>
          <a:ln>
            <a:noFill/>
          </a:ln>
        </p:spPr>
        <p:txBody>
          <a:bodyPr anchorCtr="0" anchor="t" bIns="45700" lIns="108000" spcFirstLastPara="1" rIns="90000" wrap="square" tIns="45700">
            <a:noAutofit/>
          </a:bodyPr>
          <a:lstStyle>
            <a:lvl1pPr lvl="0" rtl="0" algn="l">
              <a:lnSpc>
                <a:spcPct val="90000"/>
              </a:lnSpc>
              <a:spcBef>
                <a:spcPts val="1000"/>
              </a:spcBef>
              <a:spcAft>
                <a:spcPts val="0"/>
              </a:spcAft>
              <a:buSzPts val="2000"/>
              <a:buNone/>
              <a:defRPr sz="2000">
                <a:solidFill>
                  <a:schemeClr val="dk1"/>
                </a:solidFill>
              </a:defRPr>
            </a:lvl1pPr>
            <a:lvl2pPr lvl="1" rtl="0" algn="ctr">
              <a:lnSpc>
                <a:spcPct val="90000"/>
              </a:lnSpc>
              <a:spcBef>
                <a:spcPts val="600"/>
              </a:spcBef>
              <a:spcAft>
                <a:spcPts val="0"/>
              </a:spcAft>
              <a:buClr>
                <a:schemeClr val="dk1"/>
              </a:buClr>
              <a:buSzPts val="2000"/>
              <a:buNone/>
              <a:defRPr sz="2000"/>
            </a:lvl2pPr>
            <a:lvl3pPr lvl="2" rtl="0" algn="ctr">
              <a:lnSpc>
                <a:spcPct val="90000"/>
              </a:lnSpc>
              <a:spcBef>
                <a:spcPts val="600"/>
              </a:spcBef>
              <a:spcAft>
                <a:spcPts val="0"/>
              </a:spcAft>
              <a:buClr>
                <a:schemeClr val="dk1"/>
              </a:buClr>
              <a:buSzPts val="1800"/>
              <a:buNone/>
              <a:defRPr sz="1800"/>
            </a:lvl3pPr>
            <a:lvl4pPr lvl="3" rtl="0" algn="ctr">
              <a:lnSpc>
                <a:spcPct val="90000"/>
              </a:lnSpc>
              <a:spcBef>
                <a:spcPts val="600"/>
              </a:spcBef>
              <a:spcAft>
                <a:spcPts val="0"/>
              </a:spcAft>
              <a:buClr>
                <a:schemeClr val="dk1"/>
              </a:buClr>
              <a:buSzPts val="1600"/>
              <a:buNone/>
              <a:defRPr sz="1600"/>
            </a:lvl4pPr>
            <a:lvl5pPr lvl="4" rtl="0" algn="ctr">
              <a:lnSpc>
                <a:spcPct val="90000"/>
              </a:lnSpc>
              <a:spcBef>
                <a:spcPts val="600"/>
              </a:spcBef>
              <a:spcAft>
                <a:spcPts val="0"/>
              </a:spcAft>
              <a:buClr>
                <a:schemeClr val="dk1"/>
              </a:buClr>
              <a:buSzPts val="1600"/>
              <a:buNone/>
              <a:defRPr sz="1600"/>
            </a:lvl5pPr>
            <a:lvl6pPr lvl="5" rtl="0" algn="ctr">
              <a:spcBef>
                <a:spcPts val="320"/>
              </a:spcBef>
              <a:spcAft>
                <a:spcPts val="0"/>
              </a:spcAft>
              <a:buClr>
                <a:schemeClr val="dk1"/>
              </a:buClr>
              <a:buSzPts val="1600"/>
              <a:buNone/>
              <a:defRPr sz="1600"/>
            </a:lvl6pPr>
            <a:lvl7pPr lvl="6" rtl="0" algn="ctr">
              <a:spcBef>
                <a:spcPts val="1200"/>
              </a:spcBef>
              <a:spcAft>
                <a:spcPts val="0"/>
              </a:spcAft>
              <a:buClr>
                <a:schemeClr val="dk1"/>
              </a:buClr>
              <a:buSzPts val="1600"/>
              <a:buNone/>
              <a:defRPr sz="1600"/>
            </a:lvl7pPr>
            <a:lvl8pPr lvl="7" rtl="0" algn="ctr">
              <a:spcBef>
                <a:spcPts val="1200"/>
              </a:spcBef>
              <a:spcAft>
                <a:spcPts val="0"/>
              </a:spcAft>
              <a:buClr>
                <a:schemeClr val="dk1"/>
              </a:buClr>
              <a:buSzPts val="1600"/>
              <a:buNone/>
              <a:defRPr sz="1600"/>
            </a:lvl8pPr>
            <a:lvl9pPr lvl="8" rtl="0" algn="ctr">
              <a:spcBef>
                <a:spcPts val="1200"/>
              </a:spcBef>
              <a:spcAft>
                <a:spcPts val="1200"/>
              </a:spcAft>
              <a:buClr>
                <a:schemeClr val="dk1"/>
              </a:buClr>
              <a:buSzPts val="1600"/>
              <a:buNone/>
              <a:defRPr sz="1600"/>
            </a:lvl9pPr>
          </a:lstStyle>
          <a:p/>
        </p:txBody>
      </p:sp>
      <p:grpSp>
        <p:nvGrpSpPr>
          <p:cNvPr id="54" name="Google Shape;54;p13"/>
          <p:cNvGrpSpPr/>
          <p:nvPr/>
        </p:nvGrpSpPr>
        <p:grpSpPr>
          <a:xfrm>
            <a:off x="-27" y="-59"/>
            <a:ext cx="1172777" cy="1181171"/>
            <a:chOff x="-26" y="-56"/>
            <a:chExt cx="1118742" cy="1126749"/>
          </a:xfrm>
        </p:grpSpPr>
        <p:pic>
          <p:nvPicPr>
            <p:cNvPr id="55" name="Google Shape;55;p13"/>
            <p:cNvPicPr preferRelativeResize="0"/>
            <p:nvPr/>
          </p:nvPicPr>
          <p:blipFill rotWithShape="1">
            <a:blip r:embed="rId3">
              <a:alphaModFix/>
            </a:blip>
            <a:srcRect b="0" l="0" r="0" t="0"/>
            <a:stretch/>
          </p:blipFill>
          <p:spPr>
            <a:xfrm>
              <a:off x="238674" y="237964"/>
              <a:ext cx="641394" cy="649782"/>
            </a:xfrm>
            <a:prstGeom prst="rect">
              <a:avLst/>
            </a:prstGeom>
            <a:noFill/>
            <a:ln>
              <a:noFill/>
            </a:ln>
          </p:spPr>
        </p:pic>
        <p:grpSp>
          <p:nvGrpSpPr>
            <p:cNvPr id="56" name="Google Shape;56;p13"/>
            <p:cNvGrpSpPr/>
            <p:nvPr/>
          </p:nvGrpSpPr>
          <p:grpSpPr>
            <a:xfrm>
              <a:off x="439991" y="-56"/>
              <a:ext cx="238675" cy="238819"/>
              <a:chOff x="2212991" y="4839051"/>
              <a:chExt cx="754346" cy="754802"/>
            </a:xfrm>
          </p:grpSpPr>
          <p:sp>
            <p:nvSpPr>
              <p:cNvPr id="57" name="Google Shape;57;p13"/>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 name="Google Shape;58;p13"/>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 name="Google Shape;59;p13"/>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 name="Google Shape;60;p13"/>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 name="Google Shape;61;p13"/>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 name="Google Shape;62;p13"/>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 name="Google Shape;63;p13"/>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 name="Google Shape;64;p13"/>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5" name="Google Shape;65;p13"/>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66" name="Google Shape;66;p13"/>
            <p:cNvGrpSpPr/>
            <p:nvPr/>
          </p:nvGrpSpPr>
          <p:grpSpPr>
            <a:xfrm>
              <a:off x="439991" y="887874"/>
              <a:ext cx="238675" cy="238819"/>
              <a:chOff x="2212991" y="4839051"/>
              <a:chExt cx="754346" cy="754802"/>
            </a:xfrm>
          </p:grpSpPr>
          <p:sp>
            <p:nvSpPr>
              <p:cNvPr id="67" name="Google Shape;67;p13"/>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 name="Google Shape;68;p13"/>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13"/>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 name="Google Shape;70;p13"/>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 name="Google Shape;71;p13"/>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 name="Google Shape;72;p13"/>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 name="Google Shape;73;p13"/>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 name="Google Shape;74;p13"/>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 name="Google Shape;75;p13"/>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76" name="Google Shape;76;p13"/>
            <p:cNvGrpSpPr/>
            <p:nvPr/>
          </p:nvGrpSpPr>
          <p:grpSpPr>
            <a:xfrm>
              <a:off x="-26" y="443409"/>
              <a:ext cx="238675" cy="238819"/>
              <a:chOff x="2212991" y="4839051"/>
              <a:chExt cx="754346" cy="754802"/>
            </a:xfrm>
          </p:grpSpPr>
          <p:sp>
            <p:nvSpPr>
              <p:cNvPr id="77" name="Google Shape;77;p13"/>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 name="Google Shape;78;p13"/>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 name="Google Shape;79;p13"/>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 name="Google Shape;80;p13"/>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 name="Google Shape;81;p13"/>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 name="Google Shape;82;p13"/>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 name="Google Shape;83;p13"/>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4" name="Google Shape;84;p13"/>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13"/>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86" name="Google Shape;86;p13"/>
            <p:cNvGrpSpPr/>
            <p:nvPr/>
          </p:nvGrpSpPr>
          <p:grpSpPr>
            <a:xfrm>
              <a:off x="880041" y="443409"/>
              <a:ext cx="238675" cy="238819"/>
              <a:chOff x="2212991" y="4839051"/>
              <a:chExt cx="754346" cy="754802"/>
            </a:xfrm>
          </p:grpSpPr>
          <p:sp>
            <p:nvSpPr>
              <p:cNvPr id="87" name="Google Shape;87;p13"/>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13"/>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3"/>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0" name="Google Shape;90;p13"/>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3"/>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 name="Google Shape;92;p13"/>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3"/>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3"/>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3"/>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cxnSp>
        <p:nvCxnSpPr>
          <p:cNvPr id="96" name="Google Shape;96;p13"/>
          <p:cNvCxnSpPr/>
          <p:nvPr/>
        </p:nvCxnSpPr>
        <p:spPr>
          <a:xfrm>
            <a:off x="247666" y="4891747"/>
            <a:ext cx="8645400"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97" name="Shape 97"/>
        <p:cNvGrpSpPr/>
        <p:nvPr/>
      </p:nvGrpSpPr>
      <p:grpSpPr>
        <a:xfrm>
          <a:off x="0" y="0"/>
          <a:ext cx="0" cy="0"/>
          <a:chOff x="0" y="0"/>
          <a:chExt cx="0" cy="0"/>
        </a:xfrm>
      </p:grpSpPr>
      <p:sp>
        <p:nvSpPr>
          <p:cNvPr id="98" name="Google Shape;98;p14"/>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2800"/>
              <a:buNone/>
              <a:defRPr/>
            </a:lvl1pPr>
            <a:lvl2pPr lvl="1" rtl="0" algn="l">
              <a:lnSpc>
                <a:spcPct val="166666"/>
              </a:lnSpc>
              <a:spcBef>
                <a:spcPts val="0"/>
              </a:spcBef>
              <a:spcAft>
                <a:spcPts val="0"/>
              </a:spcAft>
              <a:buSzPts val="2800"/>
              <a:buNone/>
              <a:defRPr/>
            </a:lvl2pPr>
            <a:lvl3pPr lvl="2" rtl="0" algn="l">
              <a:lnSpc>
                <a:spcPct val="166666"/>
              </a:lnSpc>
              <a:spcBef>
                <a:spcPts val="0"/>
              </a:spcBef>
              <a:spcAft>
                <a:spcPts val="0"/>
              </a:spcAft>
              <a:buSzPts val="2800"/>
              <a:buNone/>
              <a:defRPr/>
            </a:lvl3pPr>
            <a:lvl4pPr lvl="3" rtl="0" algn="l">
              <a:lnSpc>
                <a:spcPct val="166666"/>
              </a:lnSpc>
              <a:spcBef>
                <a:spcPts val="0"/>
              </a:spcBef>
              <a:spcAft>
                <a:spcPts val="0"/>
              </a:spcAft>
              <a:buSzPts val="2800"/>
              <a:buNone/>
              <a:defRPr/>
            </a:lvl4pPr>
            <a:lvl5pPr lvl="4" rtl="0" algn="l">
              <a:lnSpc>
                <a:spcPct val="166666"/>
              </a:lnSpc>
              <a:spcBef>
                <a:spcPts val="0"/>
              </a:spcBef>
              <a:spcAft>
                <a:spcPts val="0"/>
              </a:spcAft>
              <a:buSzPts val="2800"/>
              <a:buNone/>
              <a:defRPr/>
            </a:lvl5pPr>
            <a:lvl6pPr lvl="5" rtl="0" algn="l">
              <a:lnSpc>
                <a:spcPct val="166666"/>
              </a:lnSpc>
              <a:spcBef>
                <a:spcPts val="0"/>
              </a:spcBef>
              <a:spcAft>
                <a:spcPts val="0"/>
              </a:spcAft>
              <a:buSzPts val="2800"/>
              <a:buNone/>
              <a:defRPr/>
            </a:lvl6pPr>
            <a:lvl7pPr lvl="6" rtl="0" algn="l">
              <a:lnSpc>
                <a:spcPct val="166666"/>
              </a:lnSpc>
              <a:spcBef>
                <a:spcPts val="0"/>
              </a:spcBef>
              <a:spcAft>
                <a:spcPts val="0"/>
              </a:spcAft>
              <a:buSzPts val="2800"/>
              <a:buNone/>
              <a:defRPr/>
            </a:lvl7pPr>
            <a:lvl8pPr lvl="7" rtl="0" algn="l">
              <a:lnSpc>
                <a:spcPct val="166666"/>
              </a:lnSpc>
              <a:spcBef>
                <a:spcPts val="0"/>
              </a:spcBef>
              <a:spcAft>
                <a:spcPts val="0"/>
              </a:spcAft>
              <a:buSzPts val="2800"/>
              <a:buNone/>
              <a:defRPr/>
            </a:lvl8pPr>
            <a:lvl9pPr lvl="8" rtl="0" algn="l">
              <a:lnSpc>
                <a:spcPct val="166666"/>
              </a:lnSpc>
              <a:spcBef>
                <a:spcPts val="0"/>
              </a:spcBef>
              <a:spcAft>
                <a:spcPts val="0"/>
              </a:spcAft>
              <a:buSzPts val="2800"/>
              <a:buNone/>
              <a:defRPr/>
            </a:lvl9pPr>
          </a:lstStyle>
          <a:p/>
        </p:txBody>
      </p:sp>
      <p:sp>
        <p:nvSpPr>
          <p:cNvPr id="99" name="Google Shape;99;p14"/>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4"/>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rmAutofit fontScale="92500" lnSpcReduction="20000"/>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101" name="Google Shape;101;p14"/>
          <p:cNvSpPr txBox="1"/>
          <p:nvPr>
            <p:ph idx="1" type="body"/>
          </p:nvPr>
        </p:nvSpPr>
        <p:spPr>
          <a:xfrm>
            <a:off x="1062000" y="1112400"/>
            <a:ext cx="7559700" cy="3612000"/>
          </a:xfrm>
          <a:prstGeom prst="rect">
            <a:avLst/>
          </a:prstGeom>
          <a:noFill/>
          <a:ln>
            <a:noFill/>
          </a:ln>
        </p:spPr>
        <p:txBody>
          <a:bodyPr anchorCtr="0" anchor="t" bIns="45700" lIns="91425" spcFirstLastPara="1" rIns="91425" wrap="square" tIns="45700">
            <a:noAutofit/>
          </a:bodyPr>
          <a:lstStyle>
            <a:lvl1pPr indent="-330200" lvl="0" marL="457200" rtl="0" algn="l">
              <a:lnSpc>
                <a:spcPct val="90000"/>
              </a:lnSpc>
              <a:spcBef>
                <a:spcPts val="1000"/>
              </a:spcBef>
              <a:spcAft>
                <a:spcPts val="0"/>
              </a:spcAft>
              <a:buSzPts val="1600"/>
              <a:buChar char="●"/>
              <a:defRPr sz="1600"/>
            </a:lvl1pPr>
            <a:lvl2pPr indent="-317500" lvl="1" marL="914400" rtl="0" algn="l">
              <a:lnSpc>
                <a:spcPct val="90000"/>
              </a:lnSpc>
              <a:spcBef>
                <a:spcPts val="600"/>
              </a:spcBef>
              <a:spcAft>
                <a:spcPts val="0"/>
              </a:spcAft>
              <a:buClr>
                <a:schemeClr val="dk1"/>
              </a:buClr>
              <a:buSzPts val="1400"/>
              <a:buChar char="○"/>
              <a:defRPr sz="1400"/>
            </a:lvl2pPr>
            <a:lvl3pPr indent="-304800" lvl="2" marL="1371600" rtl="0" algn="l">
              <a:lnSpc>
                <a:spcPct val="90000"/>
              </a:lnSpc>
              <a:spcBef>
                <a:spcPts val="600"/>
              </a:spcBef>
              <a:spcAft>
                <a:spcPts val="0"/>
              </a:spcAft>
              <a:buClr>
                <a:schemeClr val="dk1"/>
              </a:buClr>
              <a:buSzPts val="1200"/>
              <a:buChar char="■"/>
              <a:defRPr sz="1200"/>
            </a:lvl3pPr>
            <a:lvl4pPr indent="-304800" lvl="3" marL="1828800" rtl="0" algn="l">
              <a:lnSpc>
                <a:spcPct val="90000"/>
              </a:lnSpc>
              <a:spcBef>
                <a:spcPts val="600"/>
              </a:spcBef>
              <a:spcAft>
                <a:spcPts val="0"/>
              </a:spcAft>
              <a:buClr>
                <a:schemeClr val="dk1"/>
              </a:buClr>
              <a:buSzPts val="1200"/>
              <a:buChar char="●"/>
              <a:defRPr sz="1200"/>
            </a:lvl4pPr>
            <a:lvl5pPr indent="-304800" lvl="4" marL="2286000" rtl="0" algn="l">
              <a:lnSpc>
                <a:spcPct val="90000"/>
              </a:lnSpc>
              <a:spcBef>
                <a:spcPts val="600"/>
              </a:spcBef>
              <a:spcAft>
                <a:spcPts val="0"/>
              </a:spcAft>
              <a:buClr>
                <a:schemeClr val="dk1"/>
              </a:buClr>
              <a:buSzPts val="1200"/>
              <a:buChar char="○"/>
              <a:defRPr sz="1200"/>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innehåll">
  <p:cSld name="Rubrik och två innehåll">
    <p:spTree>
      <p:nvGrpSpPr>
        <p:cNvPr id="102" name="Shape 102"/>
        <p:cNvGrpSpPr/>
        <p:nvPr/>
      </p:nvGrpSpPr>
      <p:grpSpPr>
        <a:xfrm>
          <a:off x="0" y="0"/>
          <a:ext cx="0" cy="0"/>
          <a:chOff x="0" y="0"/>
          <a:chExt cx="0" cy="0"/>
        </a:xfrm>
      </p:grpSpPr>
      <p:sp>
        <p:nvSpPr>
          <p:cNvPr id="103" name="Google Shape;103;p15"/>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2800"/>
              <a:buNone/>
              <a:defRPr/>
            </a:lvl1pPr>
            <a:lvl2pPr lvl="1" rtl="0" algn="l">
              <a:lnSpc>
                <a:spcPct val="166666"/>
              </a:lnSpc>
              <a:spcBef>
                <a:spcPts val="0"/>
              </a:spcBef>
              <a:spcAft>
                <a:spcPts val="0"/>
              </a:spcAft>
              <a:buSzPts val="2800"/>
              <a:buNone/>
              <a:defRPr/>
            </a:lvl2pPr>
            <a:lvl3pPr lvl="2" rtl="0" algn="l">
              <a:lnSpc>
                <a:spcPct val="166666"/>
              </a:lnSpc>
              <a:spcBef>
                <a:spcPts val="0"/>
              </a:spcBef>
              <a:spcAft>
                <a:spcPts val="0"/>
              </a:spcAft>
              <a:buSzPts val="2800"/>
              <a:buNone/>
              <a:defRPr/>
            </a:lvl3pPr>
            <a:lvl4pPr lvl="3" rtl="0" algn="l">
              <a:lnSpc>
                <a:spcPct val="166666"/>
              </a:lnSpc>
              <a:spcBef>
                <a:spcPts val="0"/>
              </a:spcBef>
              <a:spcAft>
                <a:spcPts val="0"/>
              </a:spcAft>
              <a:buSzPts val="2800"/>
              <a:buNone/>
              <a:defRPr/>
            </a:lvl4pPr>
            <a:lvl5pPr lvl="4" rtl="0" algn="l">
              <a:lnSpc>
                <a:spcPct val="166666"/>
              </a:lnSpc>
              <a:spcBef>
                <a:spcPts val="0"/>
              </a:spcBef>
              <a:spcAft>
                <a:spcPts val="0"/>
              </a:spcAft>
              <a:buSzPts val="2800"/>
              <a:buNone/>
              <a:defRPr/>
            </a:lvl5pPr>
            <a:lvl6pPr lvl="5" rtl="0" algn="l">
              <a:lnSpc>
                <a:spcPct val="166666"/>
              </a:lnSpc>
              <a:spcBef>
                <a:spcPts val="0"/>
              </a:spcBef>
              <a:spcAft>
                <a:spcPts val="0"/>
              </a:spcAft>
              <a:buSzPts val="2800"/>
              <a:buNone/>
              <a:defRPr/>
            </a:lvl6pPr>
            <a:lvl7pPr lvl="6" rtl="0" algn="l">
              <a:lnSpc>
                <a:spcPct val="166666"/>
              </a:lnSpc>
              <a:spcBef>
                <a:spcPts val="0"/>
              </a:spcBef>
              <a:spcAft>
                <a:spcPts val="0"/>
              </a:spcAft>
              <a:buSzPts val="2800"/>
              <a:buNone/>
              <a:defRPr/>
            </a:lvl7pPr>
            <a:lvl8pPr lvl="7" rtl="0" algn="l">
              <a:lnSpc>
                <a:spcPct val="166666"/>
              </a:lnSpc>
              <a:spcBef>
                <a:spcPts val="0"/>
              </a:spcBef>
              <a:spcAft>
                <a:spcPts val="0"/>
              </a:spcAft>
              <a:buSzPts val="2800"/>
              <a:buNone/>
              <a:defRPr/>
            </a:lvl8pPr>
            <a:lvl9pPr lvl="8" rtl="0" algn="l">
              <a:lnSpc>
                <a:spcPct val="166666"/>
              </a:lnSpc>
              <a:spcBef>
                <a:spcPts val="0"/>
              </a:spcBef>
              <a:spcAft>
                <a:spcPts val="0"/>
              </a:spcAft>
              <a:buSzPts val="2800"/>
              <a:buNone/>
              <a:defRPr/>
            </a:lvl9pPr>
          </a:lstStyle>
          <a:p/>
        </p:txBody>
      </p:sp>
      <p:sp>
        <p:nvSpPr>
          <p:cNvPr id="104" name="Google Shape;104;p15"/>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5"/>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rmAutofit fontScale="92500" lnSpcReduction="20000"/>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106" name="Google Shape;106;p15"/>
          <p:cNvSpPr txBox="1"/>
          <p:nvPr>
            <p:ph idx="1" type="body"/>
          </p:nvPr>
        </p:nvSpPr>
        <p:spPr>
          <a:xfrm>
            <a:off x="1062000" y="1116000"/>
            <a:ext cx="3427200" cy="3781500"/>
          </a:xfrm>
          <a:prstGeom prst="rect">
            <a:avLst/>
          </a:prstGeom>
          <a:noFill/>
          <a:ln>
            <a:noFill/>
          </a:ln>
        </p:spPr>
        <p:txBody>
          <a:bodyPr anchorCtr="0" anchor="t" bIns="45700" lIns="91425" spcFirstLastPara="1" rIns="91425" wrap="square" tIns="45700">
            <a:noAutofit/>
          </a:bodyPr>
          <a:lstStyle>
            <a:lvl1pPr indent="-317500" lvl="0" marL="457200" rtl="0" algn="l">
              <a:lnSpc>
                <a:spcPct val="90000"/>
              </a:lnSpc>
              <a:spcBef>
                <a:spcPts val="600"/>
              </a:spcBef>
              <a:spcAft>
                <a:spcPts val="0"/>
              </a:spcAft>
              <a:buSzPts val="1400"/>
              <a:buChar char="●"/>
              <a:defRPr sz="1400"/>
            </a:lvl1pPr>
            <a:lvl2pPr indent="-304800" lvl="1" marL="914400" rtl="0" algn="l">
              <a:lnSpc>
                <a:spcPct val="90000"/>
              </a:lnSpc>
              <a:spcBef>
                <a:spcPts val="600"/>
              </a:spcBef>
              <a:spcAft>
                <a:spcPts val="0"/>
              </a:spcAft>
              <a:buClr>
                <a:schemeClr val="dk1"/>
              </a:buClr>
              <a:buSzPts val="1200"/>
              <a:buChar char="○"/>
              <a:defRPr sz="1200"/>
            </a:lvl2pPr>
            <a:lvl3pPr indent="-304800" lvl="2" marL="1371600" rtl="0" algn="l">
              <a:lnSpc>
                <a:spcPct val="90000"/>
              </a:lnSpc>
              <a:spcBef>
                <a:spcPts val="600"/>
              </a:spcBef>
              <a:spcAft>
                <a:spcPts val="0"/>
              </a:spcAft>
              <a:buClr>
                <a:schemeClr val="dk1"/>
              </a:buClr>
              <a:buSzPts val="1200"/>
              <a:buChar char="■"/>
              <a:defRPr sz="1200"/>
            </a:lvl3pPr>
            <a:lvl4pPr indent="-298450" lvl="3" marL="1828800" rtl="0" algn="l">
              <a:lnSpc>
                <a:spcPct val="90000"/>
              </a:lnSpc>
              <a:spcBef>
                <a:spcPts val="600"/>
              </a:spcBef>
              <a:spcAft>
                <a:spcPts val="0"/>
              </a:spcAft>
              <a:buClr>
                <a:schemeClr val="dk1"/>
              </a:buClr>
              <a:buSzPts val="1100"/>
              <a:buChar char="●"/>
              <a:defRPr sz="1100"/>
            </a:lvl4pPr>
            <a:lvl5pPr indent="-298450" lvl="4" marL="2286000" rtl="0" algn="l">
              <a:lnSpc>
                <a:spcPct val="90000"/>
              </a:lnSpc>
              <a:spcBef>
                <a:spcPts val="600"/>
              </a:spcBef>
              <a:spcAft>
                <a:spcPts val="0"/>
              </a:spcAft>
              <a:buClr>
                <a:schemeClr val="dk1"/>
              </a:buClr>
              <a:buSzPts val="1100"/>
              <a:buChar char="○"/>
              <a:defRPr sz="1100"/>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107" name="Google Shape;107;p15"/>
          <p:cNvSpPr txBox="1"/>
          <p:nvPr>
            <p:ph idx="2" type="body"/>
          </p:nvPr>
        </p:nvSpPr>
        <p:spPr>
          <a:xfrm>
            <a:off x="4572000" y="1116000"/>
            <a:ext cx="3427200" cy="3781500"/>
          </a:xfrm>
          <a:prstGeom prst="rect">
            <a:avLst/>
          </a:prstGeom>
          <a:noFill/>
          <a:ln>
            <a:noFill/>
          </a:ln>
        </p:spPr>
        <p:txBody>
          <a:bodyPr anchorCtr="0" anchor="t" bIns="45700" lIns="91425" spcFirstLastPara="1" rIns="91425" wrap="square" tIns="45700">
            <a:noAutofit/>
          </a:bodyPr>
          <a:lstStyle>
            <a:lvl1pPr indent="-317500" lvl="0" marL="457200" rtl="0" algn="l">
              <a:lnSpc>
                <a:spcPct val="90000"/>
              </a:lnSpc>
              <a:spcBef>
                <a:spcPts val="600"/>
              </a:spcBef>
              <a:spcAft>
                <a:spcPts val="0"/>
              </a:spcAft>
              <a:buSzPts val="1400"/>
              <a:buChar char="●"/>
              <a:defRPr sz="1400"/>
            </a:lvl1pPr>
            <a:lvl2pPr indent="-304800" lvl="1" marL="914400" rtl="0" algn="l">
              <a:lnSpc>
                <a:spcPct val="90000"/>
              </a:lnSpc>
              <a:spcBef>
                <a:spcPts val="600"/>
              </a:spcBef>
              <a:spcAft>
                <a:spcPts val="0"/>
              </a:spcAft>
              <a:buClr>
                <a:schemeClr val="dk1"/>
              </a:buClr>
              <a:buSzPts val="1200"/>
              <a:buChar char="○"/>
              <a:defRPr sz="1200"/>
            </a:lvl2pPr>
            <a:lvl3pPr indent="-304800" lvl="2" marL="1371600" rtl="0" algn="l">
              <a:lnSpc>
                <a:spcPct val="90000"/>
              </a:lnSpc>
              <a:spcBef>
                <a:spcPts val="600"/>
              </a:spcBef>
              <a:spcAft>
                <a:spcPts val="0"/>
              </a:spcAft>
              <a:buClr>
                <a:schemeClr val="dk1"/>
              </a:buClr>
              <a:buSzPts val="1200"/>
              <a:buChar char="■"/>
              <a:defRPr sz="1200"/>
            </a:lvl3pPr>
            <a:lvl4pPr indent="-298450" lvl="3" marL="1828800" rtl="0" algn="l">
              <a:lnSpc>
                <a:spcPct val="90000"/>
              </a:lnSpc>
              <a:spcBef>
                <a:spcPts val="600"/>
              </a:spcBef>
              <a:spcAft>
                <a:spcPts val="0"/>
              </a:spcAft>
              <a:buClr>
                <a:schemeClr val="dk1"/>
              </a:buClr>
              <a:buSzPts val="1100"/>
              <a:buChar char="●"/>
              <a:defRPr sz="1100"/>
            </a:lvl4pPr>
            <a:lvl5pPr indent="-298450" lvl="4" marL="2286000" rtl="0" algn="l">
              <a:lnSpc>
                <a:spcPct val="90000"/>
              </a:lnSpc>
              <a:spcBef>
                <a:spcPts val="600"/>
              </a:spcBef>
              <a:spcAft>
                <a:spcPts val="0"/>
              </a:spcAft>
              <a:buClr>
                <a:schemeClr val="dk1"/>
              </a:buClr>
              <a:buSzPts val="1100"/>
              <a:buChar char="○"/>
              <a:defRPr sz="1100"/>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bild" showMasterSp="0">
  <p:cSld name="Titelbild">
    <p:spTree>
      <p:nvGrpSpPr>
        <p:cNvPr id="157" name="Shape 157"/>
        <p:cNvGrpSpPr/>
        <p:nvPr/>
      </p:nvGrpSpPr>
      <p:grpSpPr>
        <a:xfrm>
          <a:off x="0" y="0"/>
          <a:ext cx="0" cy="0"/>
          <a:chOff x="0" y="0"/>
          <a:chExt cx="0" cy="0"/>
        </a:xfrm>
      </p:grpSpPr>
      <p:pic>
        <p:nvPicPr>
          <p:cNvPr id="158" name="Google Shape;158;p17"/>
          <p:cNvPicPr preferRelativeResize="0"/>
          <p:nvPr/>
        </p:nvPicPr>
        <p:blipFill rotWithShape="1">
          <a:blip r:embed="rId2">
            <a:alphaModFix/>
          </a:blip>
          <a:srcRect b="17531" l="27231" r="20986" t="40903"/>
          <a:stretch/>
        </p:blipFill>
        <p:spPr>
          <a:xfrm>
            <a:off x="250824" y="2542658"/>
            <a:ext cx="8642353" cy="2426461"/>
          </a:xfrm>
          <a:prstGeom prst="rect">
            <a:avLst/>
          </a:prstGeom>
          <a:noFill/>
          <a:ln>
            <a:noFill/>
          </a:ln>
        </p:spPr>
      </p:pic>
      <p:sp>
        <p:nvSpPr>
          <p:cNvPr id="159" name="Google Shape;159;p17"/>
          <p:cNvSpPr txBox="1"/>
          <p:nvPr>
            <p:ph type="ctrTitle"/>
          </p:nvPr>
        </p:nvSpPr>
        <p:spPr>
          <a:xfrm>
            <a:off x="459548" y="1079437"/>
            <a:ext cx="8181300" cy="643800"/>
          </a:xfrm>
          <a:prstGeom prst="rect">
            <a:avLst/>
          </a:prstGeom>
          <a:noFill/>
          <a:ln>
            <a:noFill/>
          </a:ln>
        </p:spPr>
        <p:txBody>
          <a:bodyPr anchorCtr="0" anchor="t" bIns="45700" lIns="90000" spcFirstLastPara="1" rIns="91425" wrap="square" tIns="45700">
            <a:noAutofit/>
          </a:bodyPr>
          <a:lstStyle>
            <a:lvl1pPr lvl="0" rtl="0" algn="l">
              <a:lnSpc>
                <a:spcPct val="90000"/>
              </a:lnSpc>
              <a:spcBef>
                <a:spcPts val="0"/>
              </a:spcBef>
              <a:spcAft>
                <a:spcPts val="0"/>
              </a:spcAft>
              <a:buSzPts val="1400"/>
              <a:buNone/>
              <a:defRPr sz="3600"/>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160" name="Google Shape;160;p17"/>
          <p:cNvSpPr txBox="1"/>
          <p:nvPr>
            <p:ph idx="1" type="subTitle"/>
          </p:nvPr>
        </p:nvSpPr>
        <p:spPr>
          <a:xfrm>
            <a:off x="459548" y="1723132"/>
            <a:ext cx="8181300" cy="711000"/>
          </a:xfrm>
          <a:prstGeom prst="rect">
            <a:avLst/>
          </a:prstGeom>
          <a:noFill/>
          <a:ln>
            <a:noFill/>
          </a:ln>
        </p:spPr>
        <p:txBody>
          <a:bodyPr anchorCtr="0" anchor="t" bIns="45700" lIns="108000" spcFirstLastPara="1" rIns="90000" wrap="square" tIns="45700">
            <a:noAutofit/>
          </a:bodyPr>
          <a:lstStyle>
            <a:lvl1pPr lvl="0" rtl="0" algn="l">
              <a:lnSpc>
                <a:spcPct val="90000"/>
              </a:lnSpc>
              <a:spcBef>
                <a:spcPts val="1000"/>
              </a:spcBef>
              <a:spcAft>
                <a:spcPts val="0"/>
              </a:spcAft>
              <a:buSzPts val="2000"/>
              <a:buNone/>
              <a:defRPr sz="2000">
                <a:solidFill>
                  <a:schemeClr val="dk1"/>
                </a:solidFill>
              </a:defRPr>
            </a:lvl1pPr>
            <a:lvl2pPr lvl="1" rtl="0" algn="ctr">
              <a:lnSpc>
                <a:spcPct val="90000"/>
              </a:lnSpc>
              <a:spcBef>
                <a:spcPts val="600"/>
              </a:spcBef>
              <a:spcAft>
                <a:spcPts val="0"/>
              </a:spcAft>
              <a:buClr>
                <a:schemeClr val="dk1"/>
              </a:buClr>
              <a:buSzPts val="2000"/>
              <a:buNone/>
              <a:defRPr sz="2000"/>
            </a:lvl2pPr>
            <a:lvl3pPr lvl="2" rtl="0" algn="ctr">
              <a:lnSpc>
                <a:spcPct val="90000"/>
              </a:lnSpc>
              <a:spcBef>
                <a:spcPts val="600"/>
              </a:spcBef>
              <a:spcAft>
                <a:spcPts val="0"/>
              </a:spcAft>
              <a:buClr>
                <a:schemeClr val="dk1"/>
              </a:buClr>
              <a:buSzPts val="1800"/>
              <a:buNone/>
              <a:defRPr sz="1800"/>
            </a:lvl3pPr>
            <a:lvl4pPr lvl="3" rtl="0" algn="ctr">
              <a:lnSpc>
                <a:spcPct val="90000"/>
              </a:lnSpc>
              <a:spcBef>
                <a:spcPts val="600"/>
              </a:spcBef>
              <a:spcAft>
                <a:spcPts val="0"/>
              </a:spcAft>
              <a:buClr>
                <a:schemeClr val="dk1"/>
              </a:buClr>
              <a:buSzPts val="1600"/>
              <a:buNone/>
              <a:defRPr sz="1600"/>
            </a:lvl4pPr>
            <a:lvl5pPr lvl="4" rtl="0" algn="ctr">
              <a:lnSpc>
                <a:spcPct val="90000"/>
              </a:lnSpc>
              <a:spcBef>
                <a:spcPts val="600"/>
              </a:spcBef>
              <a:spcAft>
                <a:spcPts val="0"/>
              </a:spcAft>
              <a:buClr>
                <a:schemeClr val="dk1"/>
              </a:buClr>
              <a:buSzPts val="1600"/>
              <a:buNone/>
              <a:defRPr sz="1600"/>
            </a:lvl5pPr>
            <a:lvl6pPr lvl="5" rtl="0" algn="ctr">
              <a:spcBef>
                <a:spcPts val="320"/>
              </a:spcBef>
              <a:spcAft>
                <a:spcPts val="0"/>
              </a:spcAft>
              <a:buClr>
                <a:schemeClr val="dk1"/>
              </a:buClr>
              <a:buSzPts val="1600"/>
              <a:buNone/>
              <a:defRPr sz="1600"/>
            </a:lvl6pPr>
            <a:lvl7pPr lvl="6" rtl="0" algn="ctr">
              <a:spcBef>
                <a:spcPts val="320"/>
              </a:spcBef>
              <a:spcAft>
                <a:spcPts val="0"/>
              </a:spcAft>
              <a:buClr>
                <a:schemeClr val="dk1"/>
              </a:buClr>
              <a:buSzPts val="1600"/>
              <a:buNone/>
              <a:defRPr sz="1600"/>
            </a:lvl7pPr>
            <a:lvl8pPr lvl="7" rtl="0" algn="ctr">
              <a:spcBef>
                <a:spcPts val="320"/>
              </a:spcBef>
              <a:spcAft>
                <a:spcPts val="0"/>
              </a:spcAft>
              <a:buClr>
                <a:schemeClr val="dk1"/>
              </a:buClr>
              <a:buSzPts val="1600"/>
              <a:buNone/>
              <a:defRPr sz="1600"/>
            </a:lvl8pPr>
            <a:lvl9pPr lvl="8" rtl="0" algn="ctr">
              <a:spcBef>
                <a:spcPts val="320"/>
              </a:spcBef>
              <a:spcAft>
                <a:spcPts val="0"/>
              </a:spcAft>
              <a:buClr>
                <a:schemeClr val="dk1"/>
              </a:buClr>
              <a:buSzPts val="1600"/>
              <a:buNone/>
              <a:defRPr sz="1600"/>
            </a:lvl9pPr>
          </a:lstStyle>
          <a:p/>
        </p:txBody>
      </p:sp>
      <p:grpSp>
        <p:nvGrpSpPr>
          <p:cNvPr id="161" name="Google Shape;161;p17"/>
          <p:cNvGrpSpPr/>
          <p:nvPr/>
        </p:nvGrpSpPr>
        <p:grpSpPr>
          <a:xfrm>
            <a:off x="-27" y="-59"/>
            <a:ext cx="1172777" cy="1181171"/>
            <a:chOff x="-26" y="-56"/>
            <a:chExt cx="1118742" cy="1126749"/>
          </a:xfrm>
        </p:grpSpPr>
        <p:pic>
          <p:nvPicPr>
            <p:cNvPr id="162" name="Google Shape;162;p17"/>
            <p:cNvPicPr preferRelativeResize="0"/>
            <p:nvPr/>
          </p:nvPicPr>
          <p:blipFill rotWithShape="1">
            <a:blip r:embed="rId3">
              <a:alphaModFix/>
            </a:blip>
            <a:srcRect b="0" l="0" r="0" t="0"/>
            <a:stretch/>
          </p:blipFill>
          <p:spPr>
            <a:xfrm>
              <a:off x="238674" y="237964"/>
              <a:ext cx="641394" cy="649782"/>
            </a:xfrm>
            <a:prstGeom prst="rect">
              <a:avLst/>
            </a:prstGeom>
            <a:noFill/>
            <a:ln>
              <a:noFill/>
            </a:ln>
          </p:spPr>
        </p:pic>
        <p:grpSp>
          <p:nvGrpSpPr>
            <p:cNvPr id="163" name="Google Shape;163;p17"/>
            <p:cNvGrpSpPr/>
            <p:nvPr/>
          </p:nvGrpSpPr>
          <p:grpSpPr>
            <a:xfrm>
              <a:off x="439991" y="-56"/>
              <a:ext cx="238675" cy="238819"/>
              <a:chOff x="2212991" y="4839051"/>
              <a:chExt cx="754346" cy="754802"/>
            </a:xfrm>
          </p:grpSpPr>
          <p:sp>
            <p:nvSpPr>
              <p:cNvPr id="164" name="Google Shape;164;p17"/>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5" name="Google Shape;165;p17"/>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 name="Google Shape;166;p17"/>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7" name="Google Shape;167;p17"/>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8" name="Google Shape;168;p17"/>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9" name="Google Shape;169;p17"/>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0" name="Google Shape;170;p17"/>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1" name="Google Shape;171;p17"/>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17"/>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73" name="Google Shape;173;p17"/>
            <p:cNvGrpSpPr/>
            <p:nvPr/>
          </p:nvGrpSpPr>
          <p:grpSpPr>
            <a:xfrm>
              <a:off x="439991" y="887874"/>
              <a:ext cx="238675" cy="238819"/>
              <a:chOff x="2212991" y="4839051"/>
              <a:chExt cx="754346" cy="754802"/>
            </a:xfrm>
          </p:grpSpPr>
          <p:sp>
            <p:nvSpPr>
              <p:cNvPr id="174" name="Google Shape;174;p17"/>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 name="Google Shape;175;p17"/>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17"/>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7" name="Google Shape;177;p17"/>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8" name="Google Shape;178;p17"/>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9" name="Google Shape;179;p17"/>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17"/>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1" name="Google Shape;181;p17"/>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2" name="Google Shape;182;p17"/>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83" name="Google Shape;183;p17"/>
            <p:cNvGrpSpPr/>
            <p:nvPr/>
          </p:nvGrpSpPr>
          <p:grpSpPr>
            <a:xfrm>
              <a:off x="-26" y="443409"/>
              <a:ext cx="238675" cy="238819"/>
              <a:chOff x="2212991" y="4839051"/>
              <a:chExt cx="754346" cy="754802"/>
            </a:xfrm>
          </p:grpSpPr>
          <p:sp>
            <p:nvSpPr>
              <p:cNvPr id="184" name="Google Shape;184;p17"/>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5" name="Google Shape;185;p17"/>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6" name="Google Shape;186;p17"/>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7" name="Google Shape;187;p17"/>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8" name="Google Shape;188;p17"/>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 name="Google Shape;189;p17"/>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0" name="Google Shape;190;p17"/>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1" name="Google Shape;191;p17"/>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 name="Google Shape;192;p17"/>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93" name="Google Shape;193;p17"/>
            <p:cNvGrpSpPr/>
            <p:nvPr/>
          </p:nvGrpSpPr>
          <p:grpSpPr>
            <a:xfrm>
              <a:off x="880041" y="443409"/>
              <a:ext cx="238675" cy="238819"/>
              <a:chOff x="2212991" y="4839051"/>
              <a:chExt cx="754346" cy="754802"/>
            </a:xfrm>
          </p:grpSpPr>
          <p:sp>
            <p:nvSpPr>
              <p:cNvPr id="194" name="Google Shape;194;p17"/>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5" name="Google Shape;195;p17"/>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6" name="Google Shape;196;p17"/>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7" name="Google Shape;197;p17"/>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8" name="Google Shape;198;p17"/>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 name="Google Shape;199;p17"/>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0" name="Google Shape;200;p17"/>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1" name="Google Shape;201;p17"/>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2" name="Google Shape;202;p17"/>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cxnSp>
        <p:nvCxnSpPr>
          <p:cNvPr id="203" name="Google Shape;203;p17"/>
          <p:cNvCxnSpPr/>
          <p:nvPr/>
        </p:nvCxnSpPr>
        <p:spPr>
          <a:xfrm>
            <a:off x="247666" y="4891747"/>
            <a:ext cx="8645400"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eng" showMasterSp="0">
  <p:cSld name="Title slide_eng">
    <p:spTree>
      <p:nvGrpSpPr>
        <p:cNvPr id="204" name="Shape 204"/>
        <p:cNvGrpSpPr/>
        <p:nvPr/>
      </p:nvGrpSpPr>
      <p:grpSpPr>
        <a:xfrm>
          <a:off x="0" y="0"/>
          <a:ext cx="0" cy="0"/>
          <a:chOff x="0" y="0"/>
          <a:chExt cx="0" cy="0"/>
        </a:xfrm>
      </p:grpSpPr>
      <p:cxnSp>
        <p:nvCxnSpPr>
          <p:cNvPr id="205" name="Google Shape;205;p18"/>
          <p:cNvCxnSpPr/>
          <p:nvPr/>
        </p:nvCxnSpPr>
        <p:spPr>
          <a:xfrm>
            <a:off x="-1376363" y="4197350"/>
            <a:ext cx="0" cy="0"/>
          </a:xfrm>
          <a:prstGeom prst="straightConnector1">
            <a:avLst/>
          </a:prstGeom>
          <a:noFill/>
          <a:ln cap="flat" cmpd="sng" w="9525">
            <a:solidFill>
              <a:schemeClr val="lt1"/>
            </a:solidFill>
            <a:prstDash val="solid"/>
            <a:miter lim="800000"/>
            <a:headEnd len="med" w="med" type="none"/>
            <a:tailEnd len="med" w="med" type="none"/>
          </a:ln>
        </p:spPr>
      </p:cxnSp>
      <p:sp>
        <p:nvSpPr>
          <p:cNvPr id="206" name="Google Shape;206;p18"/>
          <p:cNvSpPr/>
          <p:nvPr/>
        </p:nvSpPr>
        <p:spPr>
          <a:xfrm>
            <a:off x="-3582988" y="3049588"/>
            <a:ext cx="14508300" cy="174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7" name="Google Shape;207;p18"/>
          <p:cNvPicPr preferRelativeResize="0"/>
          <p:nvPr/>
        </p:nvPicPr>
        <p:blipFill rotWithShape="1">
          <a:blip r:embed="rId2">
            <a:alphaModFix/>
          </a:blip>
          <a:srcRect b="0" l="0" r="0" t="0"/>
          <a:stretch/>
        </p:blipFill>
        <p:spPr>
          <a:xfrm>
            <a:off x="7428051" y="333780"/>
            <a:ext cx="1381125" cy="220663"/>
          </a:xfrm>
          <a:prstGeom prst="rect">
            <a:avLst/>
          </a:prstGeom>
          <a:noFill/>
          <a:ln>
            <a:noFill/>
          </a:ln>
        </p:spPr>
      </p:pic>
      <p:pic>
        <p:nvPicPr>
          <p:cNvPr id="208" name="Google Shape;208;p18"/>
          <p:cNvPicPr preferRelativeResize="0"/>
          <p:nvPr/>
        </p:nvPicPr>
        <p:blipFill rotWithShape="1">
          <a:blip r:embed="rId3">
            <a:alphaModFix/>
          </a:blip>
          <a:srcRect b="17531" l="27231" r="20986" t="40903"/>
          <a:stretch/>
        </p:blipFill>
        <p:spPr>
          <a:xfrm>
            <a:off x="250824" y="2542658"/>
            <a:ext cx="8642353" cy="2426461"/>
          </a:xfrm>
          <a:prstGeom prst="rect">
            <a:avLst/>
          </a:prstGeom>
          <a:noFill/>
          <a:ln>
            <a:noFill/>
          </a:ln>
        </p:spPr>
      </p:pic>
      <p:grpSp>
        <p:nvGrpSpPr>
          <p:cNvPr id="209" name="Google Shape;209;p18"/>
          <p:cNvGrpSpPr/>
          <p:nvPr/>
        </p:nvGrpSpPr>
        <p:grpSpPr>
          <a:xfrm>
            <a:off x="-27" y="-59"/>
            <a:ext cx="1172777" cy="1181171"/>
            <a:chOff x="-26" y="-56"/>
            <a:chExt cx="1118742" cy="1126749"/>
          </a:xfrm>
        </p:grpSpPr>
        <p:pic>
          <p:nvPicPr>
            <p:cNvPr id="210" name="Google Shape;210;p18"/>
            <p:cNvPicPr preferRelativeResize="0"/>
            <p:nvPr/>
          </p:nvPicPr>
          <p:blipFill rotWithShape="1">
            <a:blip r:embed="rId4">
              <a:alphaModFix/>
            </a:blip>
            <a:srcRect b="0" l="0" r="0" t="0"/>
            <a:stretch/>
          </p:blipFill>
          <p:spPr>
            <a:xfrm>
              <a:off x="238674" y="237964"/>
              <a:ext cx="641394" cy="649782"/>
            </a:xfrm>
            <a:prstGeom prst="rect">
              <a:avLst/>
            </a:prstGeom>
            <a:noFill/>
            <a:ln>
              <a:noFill/>
            </a:ln>
          </p:spPr>
        </p:pic>
        <p:grpSp>
          <p:nvGrpSpPr>
            <p:cNvPr id="211" name="Google Shape;211;p18"/>
            <p:cNvGrpSpPr/>
            <p:nvPr/>
          </p:nvGrpSpPr>
          <p:grpSpPr>
            <a:xfrm>
              <a:off x="439991" y="-56"/>
              <a:ext cx="238675" cy="238819"/>
              <a:chOff x="2212991" y="4839051"/>
              <a:chExt cx="754346" cy="754802"/>
            </a:xfrm>
          </p:grpSpPr>
          <p:sp>
            <p:nvSpPr>
              <p:cNvPr id="212" name="Google Shape;212;p18"/>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18"/>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 name="Google Shape;214;p18"/>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p18"/>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18"/>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18"/>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18"/>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18"/>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18"/>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1" name="Google Shape;221;p18"/>
            <p:cNvGrpSpPr/>
            <p:nvPr/>
          </p:nvGrpSpPr>
          <p:grpSpPr>
            <a:xfrm>
              <a:off x="439991" y="887874"/>
              <a:ext cx="238675" cy="238819"/>
              <a:chOff x="2212991" y="4839051"/>
              <a:chExt cx="754346" cy="754802"/>
            </a:xfrm>
          </p:grpSpPr>
          <p:sp>
            <p:nvSpPr>
              <p:cNvPr id="222" name="Google Shape;222;p18"/>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18"/>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18"/>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 name="Google Shape;225;p18"/>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p18"/>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18"/>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18"/>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18"/>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18"/>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31" name="Google Shape;231;p18"/>
            <p:cNvGrpSpPr/>
            <p:nvPr/>
          </p:nvGrpSpPr>
          <p:grpSpPr>
            <a:xfrm>
              <a:off x="-26" y="443409"/>
              <a:ext cx="238675" cy="238819"/>
              <a:chOff x="2212991" y="4839051"/>
              <a:chExt cx="754346" cy="754802"/>
            </a:xfrm>
          </p:grpSpPr>
          <p:sp>
            <p:nvSpPr>
              <p:cNvPr id="232" name="Google Shape;232;p18"/>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18"/>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18"/>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18"/>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 name="Google Shape;236;p18"/>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18"/>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18"/>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18"/>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18"/>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41" name="Google Shape;241;p18"/>
            <p:cNvGrpSpPr/>
            <p:nvPr/>
          </p:nvGrpSpPr>
          <p:grpSpPr>
            <a:xfrm>
              <a:off x="880041" y="443409"/>
              <a:ext cx="238675" cy="238819"/>
              <a:chOff x="2212991" y="4839051"/>
              <a:chExt cx="754346" cy="754802"/>
            </a:xfrm>
          </p:grpSpPr>
          <p:sp>
            <p:nvSpPr>
              <p:cNvPr id="242" name="Google Shape;242;p18"/>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18"/>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8"/>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18"/>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18"/>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18"/>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18"/>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18"/>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18"/>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251" name="Google Shape;251;p18"/>
          <p:cNvCxnSpPr/>
          <p:nvPr/>
        </p:nvCxnSpPr>
        <p:spPr>
          <a:xfrm>
            <a:off x="247666" y="4891747"/>
            <a:ext cx="8645400" cy="0"/>
          </a:xfrm>
          <a:prstGeom prst="straightConnector1">
            <a:avLst/>
          </a:prstGeom>
          <a:noFill/>
          <a:ln cap="flat" cmpd="sng" w="12700">
            <a:solidFill>
              <a:schemeClr val="accent1"/>
            </a:solidFill>
            <a:prstDash val="solid"/>
            <a:round/>
            <a:headEnd len="sm" w="sm" type="none"/>
            <a:tailEnd len="sm" w="sm" type="none"/>
          </a:ln>
        </p:spPr>
      </p:cxnSp>
      <p:sp>
        <p:nvSpPr>
          <p:cNvPr id="252" name="Google Shape;252;p18"/>
          <p:cNvSpPr txBox="1"/>
          <p:nvPr>
            <p:ph type="ctrTitle"/>
          </p:nvPr>
        </p:nvSpPr>
        <p:spPr>
          <a:xfrm>
            <a:off x="459548" y="1079437"/>
            <a:ext cx="8181300" cy="643800"/>
          </a:xfrm>
          <a:prstGeom prst="rect">
            <a:avLst/>
          </a:prstGeom>
          <a:noFill/>
          <a:ln>
            <a:noFill/>
          </a:ln>
        </p:spPr>
        <p:txBody>
          <a:bodyPr anchorCtr="0" anchor="t" bIns="45700" lIns="90000" spcFirstLastPara="1" rIns="91425" wrap="square" tIns="45700">
            <a:noAutofit/>
          </a:bodyPr>
          <a:lstStyle>
            <a:lvl1pPr lvl="0" rtl="0" algn="l">
              <a:lnSpc>
                <a:spcPct val="90000"/>
              </a:lnSpc>
              <a:spcBef>
                <a:spcPts val="0"/>
              </a:spcBef>
              <a:spcAft>
                <a:spcPts val="0"/>
              </a:spcAft>
              <a:buSzPts val="1400"/>
              <a:buNone/>
              <a:defRPr sz="3600"/>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53" name="Google Shape;253;p18"/>
          <p:cNvSpPr txBox="1"/>
          <p:nvPr>
            <p:ph idx="1" type="subTitle"/>
          </p:nvPr>
        </p:nvSpPr>
        <p:spPr>
          <a:xfrm>
            <a:off x="459548" y="1723132"/>
            <a:ext cx="8181300" cy="711000"/>
          </a:xfrm>
          <a:prstGeom prst="rect">
            <a:avLst/>
          </a:prstGeom>
          <a:noFill/>
          <a:ln>
            <a:noFill/>
          </a:ln>
        </p:spPr>
        <p:txBody>
          <a:bodyPr anchorCtr="0" anchor="t" bIns="45700" lIns="108000" spcFirstLastPara="1" rIns="90000" wrap="square" tIns="45700">
            <a:noAutofit/>
          </a:bodyPr>
          <a:lstStyle>
            <a:lvl1pPr lvl="0" rtl="0" algn="l">
              <a:lnSpc>
                <a:spcPct val="90000"/>
              </a:lnSpc>
              <a:spcBef>
                <a:spcPts val="1000"/>
              </a:spcBef>
              <a:spcAft>
                <a:spcPts val="0"/>
              </a:spcAft>
              <a:buSzPts val="2000"/>
              <a:buNone/>
              <a:defRPr sz="2000">
                <a:solidFill>
                  <a:schemeClr val="dk1"/>
                </a:solidFill>
              </a:defRPr>
            </a:lvl1pPr>
            <a:lvl2pPr lvl="1" rtl="0" algn="ctr">
              <a:lnSpc>
                <a:spcPct val="90000"/>
              </a:lnSpc>
              <a:spcBef>
                <a:spcPts val="600"/>
              </a:spcBef>
              <a:spcAft>
                <a:spcPts val="0"/>
              </a:spcAft>
              <a:buClr>
                <a:schemeClr val="dk1"/>
              </a:buClr>
              <a:buSzPts val="2000"/>
              <a:buNone/>
              <a:defRPr sz="2000"/>
            </a:lvl2pPr>
            <a:lvl3pPr lvl="2" rtl="0" algn="ctr">
              <a:lnSpc>
                <a:spcPct val="90000"/>
              </a:lnSpc>
              <a:spcBef>
                <a:spcPts val="600"/>
              </a:spcBef>
              <a:spcAft>
                <a:spcPts val="0"/>
              </a:spcAft>
              <a:buClr>
                <a:schemeClr val="dk1"/>
              </a:buClr>
              <a:buSzPts val="1800"/>
              <a:buNone/>
              <a:defRPr sz="1800"/>
            </a:lvl3pPr>
            <a:lvl4pPr lvl="3" rtl="0" algn="ctr">
              <a:lnSpc>
                <a:spcPct val="90000"/>
              </a:lnSpc>
              <a:spcBef>
                <a:spcPts val="600"/>
              </a:spcBef>
              <a:spcAft>
                <a:spcPts val="0"/>
              </a:spcAft>
              <a:buClr>
                <a:schemeClr val="dk1"/>
              </a:buClr>
              <a:buSzPts val="1600"/>
              <a:buNone/>
              <a:defRPr sz="1600"/>
            </a:lvl4pPr>
            <a:lvl5pPr lvl="4" rtl="0" algn="ctr">
              <a:lnSpc>
                <a:spcPct val="90000"/>
              </a:lnSpc>
              <a:spcBef>
                <a:spcPts val="600"/>
              </a:spcBef>
              <a:spcAft>
                <a:spcPts val="0"/>
              </a:spcAft>
              <a:buClr>
                <a:schemeClr val="dk1"/>
              </a:buClr>
              <a:buSzPts val="1600"/>
              <a:buNone/>
              <a:defRPr sz="1600"/>
            </a:lvl5pPr>
            <a:lvl6pPr lvl="5" rtl="0" algn="ctr">
              <a:spcBef>
                <a:spcPts val="320"/>
              </a:spcBef>
              <a:spcAft>
                <a:spcPts val="0"/>
              </a:spcAft>
              <a:buClr>
                <a:schemeClr val="dk1"/>
              </a:buClr>
              <a:buSzPts val="1600"/>
              <a:buNone/>
              <a:defRPr sz="1600"/>
            </a:lvl6pPr>
            <a:lvl7pPr lvl="6" rtl="0" algn="ctr">
              <a:spcBef>
                <a:spcPts val="320"/>
              </a:spcBef>
              <a:spcAft>
                <a:spcPts val="0"/>
              </a:spcAft>
              <a:buClr>
                <a:schemeClr val="dk1"/>
              </a:buClr>
              <a:buSzPts val="1600"/>
              <a:buNone/>
              <a:defRPr sz="1600"/>
            </a:lvl7pPr>
            <a:lvl8pPr lvl="7" rtl="0" algn="ctr">
              <a:spcBef>
                <a:spcPts val="320"/>
              </a:spcBef>
              <a:spcAft>
                <a:spcPts val="0"/>
              </a:spcAft>
              <a:buClr>
                <a:schemeClr val="dk1"/>
              </a:buClr>
              <a:buSzPts val="1600"/>
              <a:buNone/>
              <a:defRPr sz="1600"/>
            </a:lvl8pPr>
            <a:lvl9pPr lvl="8" rtl="0" algn="ctr">
              <a:spcBef>
                <a:spcPts val="32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254" name="Shape 254"/>
        <p:cNvGrpSpPr/>
        <p:nvPr/>
      </p:nvGrpSpPr>
      <p:grpSpPr>
        <a:xfrm>
          <a:off x="0" y="0"/>
          <a:ext cx="0" cy="0"/>
          <a:chOff x="0" y="0"/>
          <a:chExt cx="0" cy="0"/>
        </a:xfrm>
      </p:grpSpPr>
      <p:sp>
        <p:nvSpPr>
          <p:cNvPr id="255" name="Google Shape;255;p19"/>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56" name="Google Shape;256;p19"/>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7" name="Google Shape;257;p19"/>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258" name="Google Shape;258;p19"/>
          <p:cNvSpPr txBox="1"/>
          <p:nvPr>
            <p:ph idx="1" type="body"/>
          </p:nvPr>
        </p:nvSpPr>
        <p:spPr>
          <a:xfrm>
            <a:off x="1062000" y="1112400"/>
            <a:ext cx="7559700" cy="3612000"/>
          </a:xfrm>
          <a:prstGeom prst="rect">
            <a:avLst/>
          </a:prstGeom>
          <a:noFill/>
          <a:ln>
            <a:noFill/>
          </a:ln>
        </p:spPr>
        <p:txBody>
          <a:bodyPr anchorCtr="0" anchor="t" bIns="45700" lIns="91425" spcFirstLastPara="1" rIns="91425" wrap="square" tIns="45700">
            <a:noAutofit/>
          </a:bodyPr>
          <a:lstStyle>
            <a:lvl1pPr indent="-330200" lvl="0" marL="457200" rtl="0" algn="l">
              <a:lnSpc>
                <a:spcPct val="90000"/>
              </a:lnSpc>
              <a:spcBef>
                <a:spcPts val="1000"/>
              </a:spcBef>
              <a:spcAft>
                <a:spcPts val="0"/>
              </a:spcAft>
              <a:buSzPts val="1600"/>
              <a:buChar char="•"/>
              <a:defRPr sz="1600"/>
            </a:lvl1pPr>
            <a:lvl2pPr indent="-317500" lvl="1" marL="914400" rtl="0" algn="l">
              <a:lnSpc>
                <a:spcPct val="90000"/>
              </a:lnSpc>
              <a:spcBef>
                <a:spcPts val="600"/>
              </a:spcBef>
              <a:spcAft>
                <a:spcPts val="0"/>
              </a:spcAft>
              <a:buClr>
                <a:schemeClr val="dk1"/>
              </a:buClr>
              <a:buSzPts val="1400"/>
              <a:buChar char="–"/>
              <a:defRPr sz="1400"/>
            </a:lvl2pPr>
            <a:lvl3pPr indent="-304800" lvl="2" marL="1371600" rtl="0" algn="l">
              <a:lnSpc>
                <a:spcPct val="90000"/>
              </a:lnSpc>
              <a:spcBef>
                <a:spcPts val="600"/>
              </a:spcBef>
              <a:spcAft>
                <a:spcPts val="0"/>
              </a:spcAft>
              <a:buClr>
                <a:schemeClr val="dk1"/>
              </a:buClr>
              <a:buSzPts val="1200"/>
              <a:buChar char="&gt;"/>
              <a:defRPr sz="1200"/>
            </a:lvl3pPr>
            <a:lvl4pPr indent="-304800" lvl="3" marL="1828800" rtl="0" algn="l">
              <a:lnSpc>
                <a:spcPct val="90000"/>
              </a:lnSpc>
              <a:spcBef>
                <a:spcPts val="600"/>
              </a:spcBef>
              <a:spcAft>
                <a:spcPts val="0"/>
              </a:spcAft>
              <a:buClr>
                <a:schemeClr val="dk1"/>
              </a:buClr>
              <a:buSzPts val="1200"/>
              <a:buChar char="•"/>
              <a:defRPr sz="1200"/>
            </a:lvl4pPr>
            <a:lvl5pPr indent="-304800" lvl="4" marL="2286000" rtl="0" algn="l">
              <a:lnSpc>
                <a:spcPct val="90000"/>
              </a:lnSpc>
              <a:spcBef>
                <a:spcPts val="600"/>
              </a:spcBef>
              <a:spcAft>
                <a:spcPts val="0"/>
              </a:spcAft>
              <a:buClr>
                <a:schemeClr val="dk1"/>
              </a:buClr>
              <a:buSzPts val="1200"/>
              <a:buChar char="–"/>
              <a:defRPr sz="12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innehåll">
  <p:cSld name="Rubrik och två innehåll">
    <p:spTree>
      <p:nvGrpSpPr>
        <p:cNvPr id="259" name="Shape 259"/>
        <p:cNvGrpSpPr/>
        <p:nvPr/>
      </p:nvGrpSpPr>
      <p:grpSpPr>
        <a:xfrm>
          <a:off x="0" y="0"/>
          <a:ext cx="0" cy="0"/>
          <a:chOff x="0" y="0"/>
          <a:chExt cx="0" cy="0"/>
        </a:xfrm>
      </p:grpSpPr>
      <p:sp>
        <p:nvSpPr>
          <p:cNvPr id="260" name="Google Shape;260;p20"/>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61" name="Google Shape;261;p20"/>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2" name="Google Shape;262;p20"/>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263" name="Google Shape;263;p20"/>
          <p:cNvSpPr txBox="1"/>
          <p:nvPr>
            <p:ph idx="1" type="body"/>
          </p:nvPr>
        </p:nvSpPr>
        <p:spPr>
          <a:xfrm>
            <a:off x="1062000" y="1116000"/>
            <a:ext cx="3427200" cy="3781500"/>
          </a:xfrm>
          <a:prstGeom prst="rect">
            <a:avLst/>
          </a:prstGeom>
          <a:noFill/>
          <a:ln>
            <a:noFill/>
          </a:ln>
        </p:spPr>
        <p:txBody>
          <a:bodyPr anchorCtr="0" anchor="t" bIns="45700" lIns="91425" spcFirstLastPara="1" rIns="91425" wrap="square" tIns="45700">
            <a:noAutofit/>
          </a:bodyPr>
          <a:lstStyle>
            <a:lvl1pPr indent="-317500" lvl="0" marL="457200" rtl="0" algn="l">
              <a:lnSpc>
                <a:spcPct val="90000"/>
              </a:lnSpc>
              <a:spcBef>
                <a:spcPts val="600"/>
              </a:spcBef>
              <a:spcAft>
                <a:spcPts val="0"/>
              </a:spcAft>
              <a:buSzPts val="1400"/>
              <a:buChar char="•"/>
              <a:defRPr sz="1400"/>
            </a:lvl1pPr>
            <a:lvl2pPr indent="-304800" lvl="1" marL="914400" rtl="0" algn="l">
              <a:lnSpc>
                <a:spcPct val="90000"/>
              </a:lnSpc>
              <a:spcBef>
                <a:spcPts val="600"/>
              </a:spcBef>
              <a:spcAft>
                <a:spcPts val="0"/>
              </a:spcAft>
              <a:buClr>
                <a:schemeClr val="dk1"/>
              </a:buClr>
              <a:buSzPts val="1200"/>
              <a:buChar char="–"/>
              <a:defRPr sz="1200"/>
            </a:lvl2pPr>
            <a:lvl3pPr indent="-304800" lvl="2" marL="1371600" rtl="0" algn="l">
              <a:lnSpc>
                <a:spcPct val="90000"/>
              </a:lnSpc>
              <a:spcBef>
                <a:spcPts val="600"/>
              </a:spcBef>
              <a:spcAft>
                <a:spcPts val="0"/>
              </a:spcAft>
              <a:buClr>
                <a:schemeClr val="dk1"/>
              </a:buClr>
              <a:buSzPts val="1200"/>
              <a:buChar char="&gt;"/>
              <a:defRPr sz="1200"/>
            </a:lvl3pPr>
            <a:lvl4pPr indent="-298450" lvl="3" marL="1828800" rtl="0" algn="l">
              <a:lnSpc>
                <a:spcPct val="90000"/>
              </a:lnSpc>
              <a:spcBef>
                <a:spcPts val="600"/>
              </a:spcBef>
              <a:spcAft>
                <a:spcPts val="0"/>
              </a:spcAft>
              <a:buClr>
                <a:schemeClr val="dk1"/>
              </a:buClr>
              <a:buSzPts val="1100"/>
              <a:buChar char="•"/>
              <a:defRPr sz="1100"/>
            </a:lvl4pPr>
            <a:lvl5pPr indent="-298450" lvl="4" marL="2286000" rtl="0" algn="l">
              <a:lnSpc>
                <a:spcPct val="90000"/>
              </a:lnSpc>
              <a:spcBef>
                <a:spcPts val="600"/>
              </a:spcBef>
              <a:spcAft>
                <a:spcPts val="0"/>
              </a:spcAft>
              <a:buClr>
                <a:schemeClr val="dk1"/>
              </a:buClr>
              <a:buSzPts val="1100"/>
              <a:buChar char="–"/>
              <a:defRPr sz="11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4" name="Google Shape;264;p20"/>
          <p:cNvSpPr txBox="1"/>
          <p:nvPr>
            <p:ph idx="2" type="body"/>
          </p:nvPr>
        </p:nvSpPr>
        <p:spPr>
          <a:xfrm>
            <a:off x="4572000" y="1116000"/>
            <a:ext cx="3427200" cy="3781500"/>
          </a:xfrm>
          <a:prstGeom prst="rect">
            <a:avLst/>
          </a:prstGeom>
          <a:noFill/>
          <a:ln>
            <a:noFill/>
          </a:ln>
        </p:spPr>
        <p:txBody>
          <a:bodyPr anchorCtr="0" anchor="t" bIns="45700" lIns="91425" spcFirstLastPara="1" rIns="91425" wrap="square" tIns="45700">
            <a:noAutofit/>
          </a:bodyPr>
          <a:lstStyle>
            <a:lvl1pPr indent="-317500" lvl="0" marL="457200" rtl="0" algn="l">
              <a:lnSpc>
                <a:spcPct val="90000"/>
              </a:lnSpc>
              <a:spcBef>
                <a:spcPts val="600"/>
              </a:spcBef>
              <a:spcAft>
                <a:spcPts val="0"/>
              </a:spcAft>
              <a:buSzPts val="1400"/>
              <a:buChar char="•"/>
              <a:defRPr sz="1400"/>
            </a:lvl1pPr>
            <a:lvl2pPr indent="-304800" lvl="1" marL="914400" rtl="0" algn="l">
              <a:lnSpc>
                <a:spcPct val="90000"/>
              </a:lnSpc>
              <a:spcBef>
                <a:spcPts val="600"/>
              </a:spcBef>
              <a:spcAft>
                <a:spcPts val="0"/>
              </a:spcAft>
              <a:buClr>
                <a:schemeClr val="dk1"/>
              </a:buClr>
              <a:buSzPts val="1200"/>
              <a:buChar char="–"/>
              <a:defRPr sz="1200"/>
            </a:lvl2pPr>
            <a:lvl3pPr indent="-304800" lvl="2" marL="1371600" rtl="0" algn="l">
              <a:lnSpc>
                <a:spcPct val="90000"/>
              </a:lnSpc>
              <a:spcBef>
                <a:spcPts val="600"/>
              </a:spcBef>
              <a:spcAft>
                <a:spcPts val="0"/>
              </a:spcAft>
              <a:buClr>
                <a:schemeClr val="dk1"/>
              </a:buClr>
              <a:buSzPts val="1200"/>
              <a:buChar char="&gt;"/>
              <a:defRPr sz="1200"/>
            </a:lvl3pPr>
            <a:lvl4pPr indent="-298450" lvl="3" marL="1828800" rtl="0" algn="l">
              <a:lnSpc>
                <a:spcPct val="90000"/>
              </a:lnSpc>
              <a:spcBef>
                <a:spcPts val="600"/>
              </a:spcBef>
              <a:spcAft>
                <a:spcPts val="0"/>
              </a:spcAft>
              <a:buClr>
                <a:schemeClr val="dk1"/>
              </a:buClr>
              <a:buSzPts val="1100"/>
              <a:buChar char="•"/>
              <a:defRPr sz="1100"/>
            </a:lvl4pPr>
            <a:lvl5pPr indent="-298450" lvl="4" marL="2286000" rtl="0" algn="l">
              <a:lnSpc>
                <a:spcPct val="90000"/>
              </a:lnSpc>
              <a:spcBef>
                <a:spcPts val="600"/>
              </a:spcBef>
              <a:spcAft>
                <a:spcPts val="0"/>
              </a:spcAft>
              <a:buClr>
                <a:schemeClr val="dk1"/>
              </a:buClr>
              <a:buSzPts val="1100"/>
              <a:buChar char="–"/>
              <a:defRPr sz="11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underrubriker och två innehåll">
  <p:cSld name="Rubrik, underrubriker och två innehåll">
    <p:spTree>
      <p:nvGrpSpPr>
        <p:cNvPr id="265" name="Shape 265"/>
        <p:cNvGrpSpPr/>
        <p:nvPr/>
      </p:nvGrpSpPr>
      <p:grpSpPr>
        <a:xfrm>
          <a:off x="0" y="0"/>
          <a:ext cx="0" cy="0"/>
          <a:chOff x="0" y="0"/>
          <a:chExt cx="0" cy="0"/>
        </a:xfrm>
      </p:grpSpPr>
      <p:sp>
        <p:nvSpPr>
          <p:cNvPr id="266" name="Google Shape;266;p21"/>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67" name="Google Shape;267;p21"/>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8" name="Google Shape;268;p21"/>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269" name="Google Shape;269;p21"/>
          <p:cNvSpPr txBox="1"/>
          <p:nvPr>
            <p:ph idx="1" type="body"/>
          </p:nvPr>
        </p:nvSpPr>
        <p:spPr>
          <a:xfrm>
            <a:off x="1062000" y="1458000"/>
            <a:ext cx="3427200" cy="3266400"/>
          </a:xfrm>
          <a:prstGeom prst="rect">
            <a:avLst/>
          </a:prstGeom>
          <a:noFill/>
          <a:ln>
            <a:noFill/>
          </a:ln>
        </p:spPr>
        <p:txBody>
          <a:bodyPr anchorCtr="0" anchor="t" bIns="45700" lIns="91425" spcFirstLastPara="1" rIns="91425" wrap="square" tIns="45700">
            <a:noAutofit/>
          </a:bodyPr>
          <a:lstStyle>
            <a:lvl1pPr indent="-317500" lvl="0" marL="457200" rtl="0" algn="l">
              <a:lnSpc>
                <a:spcPct val="90000"/>
              </a:lnSpc>
              <a:spcBef>
                <a:spcPts val="600"/>
              </a:spcBef>
              <a:spcAft>
                <a:spcPts val="0"/>
              </a:spcAft>
              <a:buSzPts val="1400"/>
              <a:buChar char="•"/>
              <a:defRPr sz="1400"/>
            </a:lvl1pPr>
            <a:lvl2pPr indent="-304800" lvl="1" marL="914400" rtl="0" algn="l">
              <a:lnSpc>
                <a:spcPct val="90000"/>
              </a:lnSpc>
              <a:spcBef>
                <a:spcPts val="600"/>
              </a:spcBef>
              <a:spcAft>
                <a:spcPts val="0"/>
              </a:spcAft>
              <a:buClr>
                <a:schemeClr val="dk1"/>
              </a:buClr>
              <a:buSzPts val="1200"/>
              <a:buChar char="–"/>
              <a:defRPr sz="1200"/>
            </a:lvl2pPr>
            <a:lvl3pPr indent="-304800" lvl="2" marL="1371600" rtl="0" algn="l">
              <a:lnSpc>
                <a:spcPct val="90000"/>
              </a:lnSpc>
              <a:spcBef>
                <a:spcPts val="600"/>
              </a:spcBef>
              <a:spcAft>
                <a:spcPts val="0"/>
              </a:spcAft>
              <a:buClr>
                <a:schemeClr val="dk1"/>
              </a:buClr>
              <a:buSzPts val="1200"/>
              <a:buChar char="&gt;"/>
              <a:defRPr sz="1200"/>
            </a:lvl3pPr>
            <a:lvl4pPr indent="-298450" lvl="3" marL="1828800" rtl="0" algn="l">
              <a:lnSpc>
                <a:spcPct val="90000"/>
              </a:lnSpc>
              <a:spcBef>
                <a:spcPts val="600"/>
              </a:spcBef>
              <a:spcAft>
                <a:spcPts val="0"/>
              </a:spcAft>
              <a:buClr>
                <a:schemeClr val="dk1"/>
              </a:buClr>
              <a:buSzPts val="1100"/>
              <a:buChar char="•"/>
              <a:defRPr sz="1100"/>
            </a:lvl4pPr>
            <a:lvl5pPr indent="-298450" lvl="4" marL="2286000" rtl="0" algn="l">
              <a:lnSpc>
                <a:spcPct val="90000"/>
              </a:lnSpc>
              <a:spcBef>
                <a:spcPts val="600"/>
              </a:spcBef>
              <a:spcAft>
                <a:spcPts val="0"/>
              </a:spcAft>
              <a:buClr>
                <a:schemeClr val="dk1"/>
              </a:buClr>
              <a:buSzPts val="1100"/>
              <a:buChar char="–"/>
              <a:defRPr sz="11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0" name="Google Shape;270;p21"/>
          <p:cNvSpPr txBox="1"/>
          <p:nvPr>
            <p:ph idx="2" type="body"/>
          </p:nvPr>
        </p:nvSpPr>
        <p:spPr>
          <a:xfrm>
            <a:off x="4572000" y="1458000"/>
            <a:ext cx="3427200" cy="3266400"/>
          </a:xfrm>
          <a:prstGeom prst="rect">
            <a:avLst/>
          </a:prstGeom>
          <a:noFill/>
          <a:ln>
            <a:noFill/>
          </a:ln>
        </p:spPr>
        <p:txBody>
          <a:bodyPr anchorCtr="0" anchor="t" bIns="45700" lIns="91425" spcFirstLastPara="1" rIns="91425" wrap="square" tIns="45700">
            <a:noAutofit/>
          </a:bodyPr>
          <a:lstStyle>
            <a:lvl1pPr indent="-317500" lvl="0" marL="457200" rtl="0" algn="l">
              <a:lnSpc>
                <a:spcPct val="90000"/>
              </a:lnSpc>
              <a:spcBef>
                <a:spcPts val="600"/>
              </a:spcBef>
              <a:spcAft>
                <a:spcPts val="0"/>
              </a:spcAft>
              <a:buSzPts val="1400"/>
              <a:buChar char="•"/>
              <a:defRPr sz="1400"/>
            </a:lvl1pPr>
            <a:lvl2pPr indent="-304800" lvl="1" marL="914400" rtl="0" algn="l">
              <a:lnSpc>
                <a:spcPct val="90000"/>
              </a:lnSpc>
              <a:spcBef>
                <a:spcPts val="600"/>
              </a:spcBef>
              <a:spcAft>
                <a:spcPts val="0"/>
              </a:spcAft>
              <a:buClr>
                <a:schemeClr val="dk1"/>
              </a:buClr>
              <a:buSzPts val="1200"/>
              <a:buChar char="–"/>
              <a:defRPr sz="1200"/>
            </a:lvl2pPr>
            <a:lvl3pPr indent="-304800" lvl="2" marL="1371600" rtl="0" algn="l">
              <a:lnSpc>
                <a:spcPct val="90000"/>
              </a:lnSpc>
              <a:spcBef>
                <a:spcPts val="600"/>
              </a:spcBef>
              <a:spcAft>
                <a:spcPts val="0"/>
              </a:spcAft>
              <a:buClr>
                <a:schemeClr val="dk1"/>
              </a:buClr>
              <a:buSzPts val="1200"/>
              <a:buChar char="&gt;"/>
              <a:defRPr sz="1200"/>
            </a:lvl3pPr>
            <a:lvl4pPr indent="-298450" lvl="3" marL="1828800" rtl="0" algn="l">
              <a:lnSpc>
                <a:spcPct val="90000"/>
              </a:lnSpc>
              <a:spcBef>
                <a:spcPts val="600"/>
              </a:spcBef>
              <a:spcAft>
                <a:spcPts val="0"/>
              </a:spcAft>
              <a:buClr>
                <a:schemeClr val="dk1"/>
              </a:buClr>
              <a:buSzPts val="1100"/>
              <a:buChar char="•"/>
              <a:defRPr sz="1100"/>
            </a:lvl4pPr>
            <a:lvl5pPr indent="-298450" lvl="4" marL="2286000" rtl="0" algn="l">
              <a:lnSpc>
                <a:spcPct val="90000"/>
              </a:lnSpc>
              <a:spcBef>
                <a:spcPts val="600"/>
              </a:spcBef>
              <a:spcAft>
                <a:spcPts val="0"/>
              </a:spcAft>
              <a:buClr>
                <a:schemeClr val="dk1"/>
              </a:buClr>
              <a:buSzPts val="1100"/>
              <a:buChar char="–"/>
              <a:defRPr sz="1100"/>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1" name="Google Shape;271;p21"/>
          <p:cNvSpPr txBox="1"/>
          <p:nvPr>
            <p:ph idx="3" type="body"/>
          </p:nvPr>
        </p:nvSpPr>
        <p:spPr>
          <a:xfrm>
            <a:off x="1062000" y="1051200"/>
            <a:ext cx="3427200" cy="3276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SzPts val="1600"/>
              <a:buNone/>
              <a:defRPr b="0" sz="1600">
                <a:solidFill>
                  <a:schemeClr val="dk1"/>
                </a:solidFill>
              </a:defRPr>
            </a:lvl1pPr>
            <a:lvl2pPr indent="-228600" lvl="1" marL="914400" rtl="0" algn="l">
              <a:lnSpc>
                <a:spcPct val="90000"/>
              </a:lnSpc>
              <a:spcBef>
                <a:spcPts val="600"/>
              </a:spcBef>
              <a:spcAft>
                <a:spcPts val="0"/>
              </a:spcAft>
              <a:buClr>
                <a:schemeClr val="dk1"/>
              </a:buClr>
              <a:buSzPts val="2000"/>
              <a:buNone/>
              <a:defRPr b="1" sz="2000"/>
            </a:lvl2pPr>
            <a:lvl3pPr indent="-228600" lvl="2" marL="1371600" rtl="0" algn="l">
              <a:lnSpc>
                <a:spcPct val="90000"/>
              </a:lnSpc>
              <a:spcBef>
                <a:spcPts val="600"/>
              </a:spcBef>
              <a:spcAft>
                <a:spcPts val="0"/>
              </a:spcAft>
              <a:buClr>
                <a:schemeClr val="dk1"/>
              </a:buClr>
              <a:buSzPts val="1800"/>
              <a:buNone/>
              <a:defRPr b="1" sz="1800"/>
            </a:lvl3pPr>
            <a:lvl4pPr indent="-228600" lvl="3" marL="1828800" rtl="0" algn="l">
              <a:lnSpc>
                <a:spcPct val="90000"/>
              </a:lnSpc>
              <a:spcBef>
                <a:spcPts val="600"/>
              </a:spcBef>
              <a:spcAft>
                <a:spcPts val="0"/>
              </a:spcAft>
              <a:buClr>
                <a:schemeClr val="dk1"/>
              </a:buClr>
              <a:buSzPts val="1600"/>
              <a:buNone/>
              <a:defRPr b="1" sz="1600"/>
            </a:lvl4pPr>
            <a:lvl5pPr indent="-228600" lvl="4" marL="2286000" rtl="0" algn="l">
              <a:lnSpc>
                <a:spcPct val="90000"/>
              </a:lnSpc>
              <a:spcBef>
                <a:spcPts val="60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272" name="Google Shape;272;p21"/>
          <p:cNvSpPr txBox="1"/>
          <p:nvPr>
            <p:ph idx="4" type="body"/>
          </p:nvPr>
        </p:nvSpPr>
        <p:spPr>
          <a:xfrm>
            <a:off x="4572000" y="1051200"/>
            <a:ext cx="3427200" cy="3276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SzPts val="1600"/>
              <a:buNone/>
              <a:defRPr b="0" sz="1600">
                <a:solidFill>
                  <a:schemeClr val="dk1"/>
                </a:solidFill>
              </a:defRPr>
            </a:lvl1pPr>
            <a:lvl2pPr indent="-228600" lvl="1" marL="914400" rtl="0" algn="l">
              <a:lnSpc>
                <a:spcPct val="90000"/>
              </a:lnSpc>
              <a:spcBef>
                <a:spcPts val="600"/>
              </a:spcBef>
              <a:spcAft>
                <a:spcPts val="0"/>
              </a:spcAft>
              <a:buClr>
                <a:schemeClr val="dk1"/>
              </a:buClr>
              <a:buSzPts val="2000"/>
              <a:buNone/>
              <a:defRPr b="1" sz="2000"/>
            </a:lvl2pPr>
            <a:lvl3pPr indent="-228600" lvl="2" marL="1371600" rtl="0" algn="l">
              <a:lnSpc>
                <a:spcPct val="90000"/>
              </a:lnSpc>
              <a:spcBef>
                <a:spcPts val="600"/>
              </a:spcBef>
              <a:spcAft>
                <a:spcPts val="0"/>
              </a:spcAft>
              <a:buClr>
                <a:schemeClr val="dk1"/>
              </a:buClr>
              <a:buSzPts val="1800"/>
              <a:buNone/>
              <a:defRPr b="1" sz="1800"/>
            </a:lvl3pPr>
            <a:lvl4pPr indent="-228600" lvl="3" marL="1828800" rtl="0" algn="l">
              <a:lnSpc>
                <a:spcPct val="90000"/>
              </a:lnSpc>
              <a:spcBef>
                <a:spcPts val="600"/>
              </a:spcBef>
              <a:spcAft>
                <a:spcPts val="0"/>
              </a:spcAft>
              <a:buClr>
                <a:schemeClr val="dk1"/>
              </a:buClr>
              <a:buSzPts val="1600"/>
              <a:buNone/>
              <a:defRPr b="1" sz="1600"/>
            </a:lvl4pPr>
            <a:lvl5pPr indent="-228600" lvl="4" marL="2286000" rtl="0" algn="l">
              <a:lnSpc>
                <a:spcPct val="90000"/>
              </a:lnSpc>
              <a:spcBef>
                <a:spcPts val="60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bild">
  <p:cSld name="Rubrik och bild">
    <p:spTree>
      <p:nvGrpSpPr>
        <p:cNvPr id="273" name="Shape 273"/>
        <p:cNvGrpSpPr/>
        <p:nvPr/>
      </p:nvGrpSpPr>
      <p:grpSpPr>
        <a:xfrm>
          <a:off x="0" y="0"/>
          <a:ext cx="0" cy="0"/>
          <a:chOff x="0" y="0"/>
          <a:chExt cx="0" cy="0"/>
        </a:xfrm>
      </p:grpSpPr>
      <p:sp>
        <p:nvSpPr>
          <p:cNvPr id="274" name="Google Shape;274;p22"/>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75" name="Google Shape;275;p22"/>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6" name="Google Shape;276;p22"/>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277" name="Google Shape;277;p22"/>
          <p:cNvSpPr/>
          <p:nvPr>
            <p:ph idx="2" type="pic"/>
          </p:nvPr>
        </p:nvSpPr>
        <p:spPr>
          <a:xfrm>
            <a:off x="250825" y="1182688"/>
            <a:ext cx="8642400" cy="35418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bilder">
  <p:cSld name="Rubrik och två bilder">
    <p:spTree>
      <p:nvGrpSpPr>
        <p:cNvPr id="278" name="Shape 278"/>
        <p:cNvGrpSpPr/>
        <p:nvPr/>
      </p:nvGrpSpPr>
      <p:grpSpPr>
        <a:xfrm>
          <a:off x="0" y="0"/>
          <a:ext cx="0" cy="0"/>
          <a:chOff x="0" y="0"/>
          <a:chExt cx="0" cy="0"/>
        </a:xfrm>
      </p:grpSpPr>
      <p:sp>
        <p:nvSpPr>
          <p:cNvPr id="279" name="Google Shape;279;p23"/>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80" name="Google Shape;280;p23"/>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1" name="Google Shape;281;p23"/>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
        <p:nvSpPr>
          <p:cNvPr id="282" name="Google Shape;282;p23"/>
          <p:cNvSpPr/>
          <p:nvPr>
            <p:ph idx="2" type="pic"/>
          </p:nvPr>
        </p:nvSpPr>
        <p:spPr>
          <a:xfrm>
            <a:off x="250825" y="1183342"/>
            <a:ext cx="4282200" cy="3541200"/>
          </a:xfrm>
          <a:prstGeom prst="rect">
            <a:avLst/>
          </a:prstGeom>
          <a:noFill/>
          <a:ln>
            <a:noFill/>
          </a:ln>
        </p:spPr>
      </p:sp>
      <p:sp>
        <p:nvSpPr>
          <p:cNvPr id="283" name="Google Shape;283;p23"/>
          <p:cNvSpPr/>
          <p:nvPr>
            <p:ph idx="3" type="pic"/>
          </p:nvPr>
        </p:nvSpPr>
        <p:spPr>
          <a:xfrm>
            <a:off x="4611119" y="1183342"/>
            <a:ext cx="4282200" cy="35412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p:cSld name="Endast rubrik">
    <p:spTree>
      <p:nvGrpSpPr>
        <p:cNvPr id="284" name="Shape 284"/>
        <p:cNvGrpSpPr/>
        <p:nvPr/>
      </p:nvGrpSpPr>
      <p:grpSpPr>
        <a:xfrm>
          <a:off x="0" y="0"/>
          <a:ext cx="0" cy="0"/>
          <a:chOff x="0" y="0"/>
          <a:chExt cx="0" cy="0"/>
        </a:xfrm>
      </p:grpSpPr>
      <p:sp>
        <p:nvSpPr>
          <p:cNvPr id="285" name="Google Shape;285;p24"/>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286" name="Google Shape;286;p24"/>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7" name="Google Shape;287;p24"/>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image" Target="../media/image11.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grpSp>
        <p:nvGrpSpPr>
          <p:cNvPr id="109" name="Google Shape;109;p16"/>
          <p:cNvGrpSpPr/>
          <p:nvPr/>
        </p:nvGrpSpPr>
        <p:grpSpPr>
          <a:xfrm>
            <a:off x="-27" y="-59"/>
            <a:ext cx="1172777" cy="1181171"/>
            <a:chOff x="-26" y="-56"/>
            <a:chExt cx="1118742" cy="1126749"/>
          </a:xfrm>
        </p:grpSpPr>
        <p:pic>
          <p:nvPicPr>
            <p:cNvPr id="110" name="Google Shape;110;p16"/>
            <p:cNvPicPr preferRelativeResize="0"/>
            <p:nvPr/>
          </p:nvPicPr>
          <p:blipFill rotWithShape="1">
            <a:blip r:embed="rId1">
              <a:alphaModFix/>
            </a:blip>
            <a:srcRect b="0" l="0" r="0" t="0"/>
            <a:stretch/>
          </p:blipFill>
          <p:spPr>
            <a:xfrm>
              <a:off x="238674" y="237964"/>
              <a:ext cx="641394" cy="649782"/>
            </a:xfrm>
            <a:prstGeom prst="rect">
              <a:avLst/>
            </a:prstGeom>
            <a:noFill/>
            <a:ln>
              <a:noFill/>
            </a:ln>
          </p:spPr>
        </p:pic>
        <p:grpSp>
          <p:nvGrpSpPr>
            <p:cNvPr id="111" name="Google Shape;111;p16"/>
            <p:cNvGrpSpPr/>
            <p:nvPr/>
          </p:nvGrpSpPr>
          <p:grpSpPr>
            <a:xfrm>
              <a:off x="439991" y="-56"/>
              <a:ext cx="238675" cy="238819"/>
              <a:chOff x="2212991" y="4839051"/>
              <a:chExt cx="754346" cy="754802"/>
            </a:xfrm>
          </p:grpSpPr>
          <p:sp>
            <p:nvSpPr>
              <p:cNvPr id="112" name="Google Shape;112;p16"/>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16"/>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16"/>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16"/>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6" name="Google Shape;116;p16"/>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16"/>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 name="Google Shape;118;p16"/>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 name="Google Shape;119;p16"/>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16"/>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21" name="Google Shape;121;p16"/>
            <p:cNvGrpSpPr/>
            <p:nvPr/>
          </p:nvGrpSpPr>
          <p:grpSpPr>
            <a:xfrm>
              <a:off x="439991" y="887874"/>
              <a:ext cx="238675" cy="238819"/>
              <a:chOff x="2212991" y="4839051"/>
              <a:chExt cx="754346" cy="754802"/>
            </a:xfrm>
          </p:grpSpPr>
          <p:sp>
            <p:nvSpPr>
              <p:cNvPr id="122" name="Google Shape;122;p16"/>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3" name="Google Shape;123;p16"/>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4" name="Google Shape;124;p16"/>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16"/>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6" name="Google Shape;126;p16"/>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7" name="Google Shape;127;p16"/>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Google Shape;128;p16"/>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 name="Google Shape;129;p16"/>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16"/>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31" name="Google Shape;131;p16"/>
            <p:cNvGrpSpPr/>
            <p:nvPr/>
          </p:nvGrpSpPr>
          <p:grpSpPr>
            <a:xfrm>
              <a:off x="-26" y="443409"/>
              <a:ext cx="238675" cy="238819"/>
              <a:chOff x="2212991" y="4839051"/>
              <a:chExt cx="754346" cy="754802"/>
            </a:xfrm>
          </p:grpSpPr>
          <p:sp>
            <p:nvSpPr>
              <p:cNvPr id="132" name="Google Shape;132;p16"/>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3" name="Google Shape;133;p16"/>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4" name="Google Shape;134;p16"/>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16"/>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 name="Google Shape;136;p16"/>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7" name="Google Shape;137;p16"/>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8" name="Google Shape;138;p16"/>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16"/>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16"/>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41" name="Google Shape;141;p16"/>
            <p:cNvGrpSpPr/>
            <p:nvPr/>
          </p:nvGrpSpPr>
          <p:grpSpPr>
            <a:xfrm>
              <a:off x="880041" y="443409"/>
              <a:ext cx="238675" cy="238819"/>
              <a:chOff x="2212991" y="4839051"/>
              <a:chExt cx="754346" cy="754802"/>
            </a:xfrm>
          </p:grpSpPr>
          <p:sp>
            <p:nvSpPr>
              <p:cNvPr id="142" name="Google Shape;142;p16"/>
              <p:cNvSpPr/>
              <p:nvPr/>
            </p:nvSpPr>
            <p:spPr>
              <a:xfrm>
                <a:off x="2212991"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 name="Google Shape;143;p16"/>
              <p:cNvSpPr/>
              <p:nvPr/>
            </p:nvSpPr>
            <p:spPr>
              <a:xfrm>
                <a:off x="2212991"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 name="Google Shape;144;p16"/>
              <p:cNvSpPr/>
              <p:nvPr/>
            </p:nvSpPr>
            <p:spPr>
              <a:xfrm>
                <a:off x="2212991"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16"/>
              <p:cNvSpPr/>
              <p:nvPr/>
            </p:nvSpPr>
            <p:spPr>
              <a:xfrm>
                <a:off x="2464464"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6" name="Google Shape;146;p16"/>
              <p:cNvSpPr/>
              <p:nvPr/>
            </p:nvSpPr>
            <p:spPr>
              <a:xfrm>
                <a:off x="2715937" y="4839051"/>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7" name="Google Shape;147;p16"/>
              <p:cNvSpPr/>
              <p:nvPr/>
            </p:nvSpPr>
            <p:spPr>
              <a:xfrm>
                <a:off x="2464464"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8" name="Google Shape;148;p16"/>
              <p:cNvSpPr/>
              <p:nvPr/>
            </p:nvSpPr>
            <p:spPr>
              <a:xfrm>
                <a:off x="2715937" y="5342153"/>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 name="Google Shape;149;p16"/>
              <p:cNvSpPr/>
              <p:nvPr/>
            </p:nvSpPr>
            <p:spPr>
              <a:xfrm>
                <a:off x="2715937"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 name="Google Shape;150;p16"/>
              <p:cNvSpPr/>
              <p:nvPr/>
            </p:nvSpPr>
            <p:spPr>
              <a:xfrm>
                <a:off x="2464464" y="5090602"/>
                <a:ext cx="251400" cy="25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cxnSp>
        <p:nvCxnSpPr>
          <p:cNvPr id="151" name="Google Shape;151;p16"/>
          <p:cNvCxnSpPr/>
          <p:nvPr/>
        </p:nvCxnSpPr>
        <p:spPr>
          <a:xfrm>
            <a:off x="1625600" y="27255788"/>
            <a:ext cx="39578100" cy="0"/>
          </a:xfrm>
          <a:prstGeom prst="straightConnector1">
            <a:avLst/>
          </a:prstGeom>
          <a:noFill/>
          <a:ln cap="flat" cmpd="sng" w="57150">
            <a:solidFill>
              <a:schemeClr val="accent1"/>
            </a:solidFill>
            <a:prstDash val="solid"/>
            <a:round/>
            <a:headEnd len="sm" w="sm" type="none"/>
            <a:tailEnd len="sm" w="sm" type="none"/>
          </a:ln>
        </p:spPr>
      </p:cxnSp>
      <p:cxnSp>
        <p:nvCxnSpPr>
          <p:cNvPr id="152" name="Google Shape;152;p16"/>
          <p:cNvCxnSpPr/>
          <p:nvPr/>
        </p:nvCxnSpPr>
        <p:spPr>
          <a:xfrm>
            <a:off x="247666" y="4891747"/>
            <a:ext cx="8645400" cy="0"/>
          </a:xfrm>
          <a:prstGeom prst="straightConnector1">
            <a:avLst/>
          </a:prstGeom>
          <a:noFill/>
          <a:ln cap="flat" cmpd="sng" w="12700">
            <a:solidFill>
              <a:schemeClr val="accent1"/>
            </a:solidFill>
            <a:prstDash val="solid"/>
            <a:round/>
            <a:headEnd len="sm" w="sm" type="none"/>
            <a:tailEnd len="sm" w="sm" type="none"/>
          </a:ln>
        </p:spPr>
      </p:cxnSp>
      <p:sp>
        <p:nvSpPr>
          <p:cNvPr id="153" name="Google Shape;153;p16"/>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lvl1pPr lvl="0"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1pPr>
            <a:lvl2pPr lvl="1"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2pPr>
            <a:lvl3pPr lvl="2"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3pPr>
            <a:lvl4pPr lvl="3"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4pPr>
            <a:lvl5pPr lvl="4"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5pPr>
            <a:lvl6pPr lvl="5"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6pPr>
            <a:lvl7pPr lvl="6"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7pPr>
            <a:lvl8pPr lvl="7"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8pPr>
            <a:lvl9pPr lvl="8"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9pPr>
          </a:lstStyle>
          <a:p/>
        </p:txBody>
      </p:sp>
      <p:sp>
        <p:nvSpPr>
          <p:cNvPr id="154" name="Google Shape;154;p16"/>
          <p:cNvSpPr txBox="1"/>
          <p:nvPr>
            <p:ph idx="1" type="body"/>
          </p:nvPr>
        </p:nvSpPr>
        <p:spPr>
          <a:xfrm>
            <a:off x="1062000" y="1112400"/>
            <a:ext cx="7572300" cy="36090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600"/>
              </a:spcBef>
              <a:spcAft>
                <a:spcPts val="0"/>
              </a:spcAft>
              <a:buClr>
                <a:schemeClr val="dk1"/>
              </a:buClr>
              <a:buSzPts val="1600"/>
              <a:buFont typeface="Arial"/>
              <a:buChar char="&gt;"/>
              <a:defRPr b="0" i="1" sz="16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5" name="Google Shape;155;p16"/>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700" u="none" cap="none" strike="noStrike">
                <a:solidFill>
                  <a:srgbClr val="8484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6" name="Google Shape;156;p16"/>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b="0" i="0" sz="700" u="none" cap="none" strike="noStrike">
                <a:solidFill>
                  <a:srgbClr val="848489"/>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848489"/>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848489"/>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848489"/>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848489"/>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848489"/>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848489"/>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848489"/>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8484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736">
          <p15:clr>
            <a:srgbClr val="F26B43"/>
          </p15:clr>
        </p15:guide>
        <p15:guide id="4" pos="5443">
          <p15:clr>
            <a:srgbClr val="F26B43"/>
          </p15:clr>
        </p15:guide>
        <p15:guide id="5" orient="horz" pos="742">
          <p15:clr>
            <a:srgbClr val="F26B43"/>
          </p15:clr>
        </p15:guide>
        <p15:guide id="6" pos="158">
          <p15:clr>
            <a:srgbClr val="F26B43"/>
          </p15:clr>
        </p15:guide>
        <p15:guide id="7" orient="horz" pos="584">
          <p15:clr>
            <a:srgbClr val="F26B43"/>
          </p15:clr>
        </p15:guide>
        <p15:guide id="8" orient="horz" pos="156">
          <p15:clr>
            <a:srgbClr val="F26B43"/>
          </p15:clr>
        </p15:guide>
        <p15:guide id="9" pos="5602">
          <p15:clr>
            <a:srgbClr val="F26B43"/>
          </p15:clr>
        </p15:guide>
        <p15:guide id="10" pos="667">
          <p15:clr>
            <a:srgbClr val="F26B43"/>
          </p15:clr>
        </p15:guide>
        <p15:guide id="11" pos="580">
          <p15:clr>
            <a:srgbClr val="F26B43"/>
          </p15:clr>
        </p15:guide>
        <p15:guide id="12" orient="horz" pos="3085">
          <p15:clr>
            <a:srgbClr val="F26B43"/>
          </p15:clr>
        </p15:guide>
        <p15:guide id="13" orient="horz" pos="2976">
          <p15:clr>
            <a:srgbClr val="F26B43"/>
          </p15:clr>
        </p15:guide>
        <p15:guide id="14" pos="36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27.jpg"/><Relationship Id="rId5"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ctrTitle"/>
          </p:nvPr>
        </p:nvSpPr>
        <p:spPr>
          <a:xfrm>
            <a:off x="481338" y="251079"/>
            <a:ext cx="8181300" cy="1005000"/>
          </a:xfrm>
          <a:prstGeom prst="rect">
            <a:avLst/>
          </a:prstGeom>
          <a:noFill/>
          <a:ln>
            <a:noFill/>
          </a:ln>
        </p:spPr>
        <p:txBody>
          <a:bodyPr anchorCtr="0" anchor="t" bIns="45700" lIns="90000"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sv" sz="3000"/>
              <a:t>Improving object detection for Infrared images using YOLO</a:t>
            </a:r>
            <a:endParaRPr b="1" sz="1400"/>
          </a:p>
        </p:txBody>
      </p:sp>
      <p:sp>
        <p:nvSpPr>
          <p:cNvPr id="293" name="Google Shape;293;p25"/>
          <p:cNvSpPr txBox="1"/>
          <p:nvPr>
            <p:ph type="ctrTitle"/>
          </p:nvPr>
        </p:nvSpPr>
        <p:spPr>
          <a:xfrm>
            <a:off x="618738" y="1566754"/>
            <a:ext cx="8181300" cy="1005000"/>
          </a:xfrm>
          <a:prstGeom prst="rect">
            <a:avLst/>
          </a:prstGeom>
          <a:noFill/>
          <a:ln>
            <a:noFill/>
          </a:ln>
        </p:spPr>
        <p:txBody>
          <a:bodyPr anchorCtr="0" anchor="t" bIns="45700" lIns="90000"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sv" sz="1800"/>
              <a:t>Emil Vardar,</a:t>
            </a:r>
            <a:r>
              <a:rPr lang="sv" sz="1800"/>
              <a:t> Fanxuan Liu, Qian Zhou, Xiaolong Sun, </a:t>
            </a:r>
            <a:r>
              <a:rPr lang="sv" sz="1800"/>
              <a:t>Yutong Jiang </a:t>
            </a:r>
            <a:endParaRPr sz="1800"/>
          </a:p>
          <a:p>
            <a:pPr indent="0" lvl="0" marL="0" rtl="0" algn="ctr">
              <a:lnSpc>
                <a:spcPct val="100000"/>
              </a:lnSpc>
              <a:spcBef>
                <a:spcPts val="0"/>
              </a:spcBef>
              <a:spcAft>
                <a:spcPts val="0"/>
              </a:spcAft>
              <a:buClr>
                <a:schemeClr val="dk1"/>
              </a:buClr>
              <a:buSzPts val="1100"/>
              <a:buFont typeface="Arial"/>
              <a:buNone/>
            </a:pPr>
            <a:r>
              <a:rPr lang="sv" sz="1800"/>
              <a:t>Project owner: Meng Zhang</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None/>
            </a:pPr>
            <a:r>
              <a:rPr lang="sv"/>
              <a:t>Attention</a:t>
            </a:r>
            <a:endParaRPr sz="3300"/>
          </a:p>
        </p:txBody>
      </p:sp>
      <p:sp>
        <p:nvSpPr>
          <p:cNvPr id="360" name="Google Shape;360;p34"/>
          <p:cNvSpPr txBox="1"/>
          <p:nvPr>
            <p:ph idx="1" type="body"/>
          </p:nvPr>
        </p:nvSpPr>
        <p:spPr>
          <a:xfrm>
            <a:off x="1057025" y="785100"/>
            <a:ext cx="7559700" cy="2773800"/>
          </a:xfrm>
          <a:prstGeom prst="rect">
            <a:avLst/>
          </a:prstGeom>
        </p:spPr>
        <p:txBody>
          <a:bodyPr anchorCtr="0" anchor="t" bIns="45700" lIns="91425" spcFirstLastPara="1" rIns="91425" wrap="square" tIns="45700">
            <a:noAutofit/>
          </a:bodyPr>
          <a:lstStyle/>
          <a:p>
            <a:pPr indent="-374650" lvl="0" marL="457200" rtl="0" algn="l">
              <a:lnSpc>
                <a:spcPct val="200000"/>
              </a:lnSpc>
              <a:spcBef>
                <a:spcPts val="1000"/>
              </a:spcBef>
              <a:spcAft>
                <a:spcPts val="0"/>
              </a:spcAft>
              <a:buSzPts val="2300"/>
              <a:buChar char="●"/>
            </a:pPr>
            <a:r>
              <a:rPr lang="sv" sz="2300"/>
              <a:t>CBAM: Convolutional Block Attention Module</a:t>
            </a:r>
            <a:endParaRPr sz="2300"/>
          </a:p>
        </p:txBody>
      </p:sp>
      <p:pic>
        <p:nvPicPr>
          <p:cNvPr id="361" name="Google Shape;361;p34"/>
          <p:cNvPicPr preferRelativeResize="0"/>
          <p:nvPr/>
        </p:nvPicPr>
        <p:blipFill>
          <a:blip r:embed="rId3">
            <a:alphaModFix/>
          </a:blip>
          <a:stretch>
            <a:fillRect/>
          </a:stretch>
        </p:blipFill>
        <p:spPr>
          <a:xfrm>
            <a:off x="2454875" y="1237425"/>
            <a:ext cx="4620574" cy="1869149"/>
          </a:xfrm>
          <a:prstGeom prst="rect">
            <a:avLst/>
          </a:prstGeom>
          <a:noFill/>
          <a:ln>
            <a:noFill/>
          </a:ln>
        </p:spPr>
      </p:pic>
      <p:pic>
        <p:nvPicPr>
          <p:cNvPr id="362" name="Google Shape;362;p34"/>
          <p:cNvPicPr preferRelativeResize="0"/>
          <p:nvPr/>
        </p:nvPicPr>
        <p:blipFill>
          <a:blip r:embed="rId4">
            <a:alphaModFix/>
          </a:blip>
          <a:stretch>
            <a:fillRect/>
          </a:stretch>
        </p:blipFill>
        <p:spPr>
          <a:xfrm>
            <a:off x="2025488" y="3211475"/>
            <a:ext cx="5622776" cy="156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None/>
            </a:pPr>
            <a:r>
              <a:rPr lang="sv"/>
              <a:t>Attention</a:t>
            </a:r>
            <a:endParaRPr sz="3300"/>
          </a:p>
        </p:txBody>
      </p:sp>
      <p:sp>
        <p:nvSpPr>
          <p:cNvPr id="368" name="Google Shape;368;p35"/>
          <p:cNvSpPr txBox="1"/>
          <p:nvPr>
            <p:ph idx="1" type="body"/>
          </p:nvPr>
        </p:nvSpPr>
        <p:spPr>
          <a:xfrm>
            <a:off x="390525" y="1069525"/>
            <a:ext cx="8567700" cy="1330800"/>
          </a:xfrm>
          <a:prstGeom prst="rect">
            <a:avLst/>
          </a:prstGeom>
        </p:spPr>
        <p:txBody>
          <a:bodyPr anchorCtr="0" anchor="t" bIns="45700" lIns="91425" spcFirstLastPara="1" rIns="91425" wrap="square" tIns="45700">
            <a:noAutofit/>
          </a:bodyPr>
          <a:lstStyle/>
          <a:p>
            <a:pPr indent="-355600" lvl="0" marL="457200" rtl="0" algn="l">
              <a:lnSpc>
                <a:spcPct val="200000"/>
              </a:lnSpc>
              <a:spcBef>
                <a:spcPts val="1000"/>
              </a:spcBef>
              <a:spcAft>
                <a:spcPts val="0"/>
              </a:spcAft>
              <a:buSzPts val="2000"/>
              <a:buChar char="●"/>
            </a:pPr>
            <a:r>
              <a:rPr lang="sv" sz="2000"/>
              <a:t>Selective Kernel Attention (SKA) Layer &amp; Spatial Attention (SA) Layer</a:t>
            </a:r>
            <a:endParaRPr sz="2000"/>
          </a:p>
        </p:txBody>
      </p:sp>
      <p:pic>
        <p:nvPicPr>
          <p:cNvPr id="369" name="Google Shape;369;p35"/>
          <p:cNvPicPr preferRelativeResize="0"/>
          <p:nvPr/>
        </p:nvPicPr>
        <p:blipFill>
          <a:blip r:embed="rId3">
            <a:alphaModFix/>
          </a:blip>
          <a:stretch>
            <a:fillRect/>
          </a:stretch>
        </p:blipFill>
        <p:spPr>
          <a:xfrm>
            <a:off x="2266182" y="1522677"/>
            <a:ext cx="4816373" cy="1330800"/>
          </a:xfrm>
          <a:prstGeom prst="rect">
            <a:avLst/>
          </a:prstGeom>
          <a:noFill/>
          <a:ln>
            <a:noFill/>
          </a:ln>
        </p:spPr>
      </p:pic>
      <p:pic>
        <p:nvPicPr>
          <p:cNvPr id="370" name="Google Shape;370;p35"/>
          <p:cNvPicPr preferRelativeResize="0"/>
          <p:nvPr/>
        </p:nvPicPr>
        <p:blipFill>
          <a:blip r:embed="rId4">
            <a:alphaModFix/>
          </a:blip>
          <a:stretch>
            <a:fillRect/>
          </a:stretch>
        </p:blipFill>
        <p:spPr>
          <a:xfrm>
            <a:off x="152400" y="3005875"/>
            <a:ext cx="4419599" cy="1467845"/>
          </a:xfrm>
          <a:prstGeom prst="rect">
            <a:avLst/>
          </a:prstGeom>
          <a:noFill/>
          <a:ln>
            <a:noFill/>
          </a:ln>
        </p:spPr>
      </p:pic>
      <p:pic>
        <p:nvPicPr>
          <p:cNvPr id="371" name="Google Shape;371;p35"/>
          <p:cNvPicPr preferRelativeResize="0"/>
          <p:nvPr/>
        </p:nvPicPr>
        <p:blipFill>
          <a:blip r:embed="rId5">
            <a:alphaModFix/>
          </a:blip>
          <a:stretch>
            <a:fillRect/>
          </a:stretch>
        </p:blipFill>
        <p:spPr>
          <a:xfrm>
            <a:off x="4572000" y="3024353"/>
            <a:ext cx="4386223" cy="13943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Image denoising and enhancement</a:t>
            </a:r>
            <a:endParaRPr/>
          </a:p>
        </p:txBody>
      </p:sp>
      <p:pic>
        <p:nvPicPr>
          <p:cNvPr id="377" name="Google Shape;377;p36"/>
          <p:cNvPicPr preferRelativeResize="0"/>
          <p:nvPr/>
        </p:nvPicPr>
        <p:blipFill>
          <a:blip r:embed="rId3">
            <a:alphaModFix/>
          </a:blip>
          <a:stretch>
            <a:fillRect/>
          </a:stretch>
        </p:blipFill>
        <p:spPr>
          <a:xfrm>
            <a:off x="1063425" y="1071925"/>
            <a:ext cx="7064702" cy="3335638"/>
          </a:xfrm>
          <a:prstGeom prst="rect">
            <a:avLst/>
          </a:prstGeom>
          <a:noFill/>
          <a:ln>
            <a:noFill/>
          </a:ln>
        </p:spPr>
      </p:pic>
      <p:sp>
        <p:nvSpPr>
          <p:cNvPr id="378" name="Google Shape;378;p36"/>
          <p:cNvSpPr txBox="1"/>
          <p:nvPr/>
        </p:nvSpPr>
        <p:spPr>
          <a:xfrm>
            <a:off x="1063425" y="4609825"/>
            <a:ext cx="7064700" cy="6603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0"/>
              </a:spcAft>
              <a:buClr>
                <a:schemeClr val="dk1"/>
              </a:buClr>
              <a:buSzPts val="1100"/>
              <a:buFont typeface="Arial"/>
              <a:buNone/>
            </a:pPr>
            <a:r>
              <a:rPr lang="sv" sz="600">
                <a:solidFill>
                  <a:schemeClr val="dk1"/>
                </a:solidFill>
              </a:rPr>
              <a:t>Zamir, S.W. </a:t>
            </a:r>
            <a:r>
              <a:rPr i="1" lang="sv" sz="600">
                <a:solidFill>
                  <a:schemeClr val="dk1"/>
                </a:solidFill>
              </a:rPr>
              <a:t>et al.</a:t>
            </a:r>
            <a:r>
              <a:rPr lang="sv" sz="600">
                <a:solidFill>
                  <a:schemeClr val="dk1"/>
                </a:solidFill>
              </a:rPr>
              <a:t> (2020) </a:t>
            </a:r>
            <a:r>
              <a:rPr i="1" lang="sv" sz="600">
                <a:solidFill>
                  <a:schemeClr val="dk1"/>
                </a:solidFill>
              </a:rPr>
              <a:t>Learning enriched features for Real image restoration and enhancement</a:t>
            </a:r>
            <a:r>
              <a:rPr lang="sv" sz="600">
                <a:solidFill>
                  <a:schemeClr val="dk1"/>
                </a:solidFill>
              </a:rPr>
              <a:t>, </a:t>
            </a:r>
            <a:r>
              <a:rPr i="1" lang="sv" sz="600">
                <a:solidFill>
                  <a:schemeClr val="dk1"/>
                </a:solidFill>
              </a:rPr>
              <a:t>arXiv.org</a:t>
            </a:r>
            <a:r>
              <a:rPr lang="sv" sz="600">
                <a:solidFill>
                  <a:schemeClr val="dk1"/>
                </a:solidFill>
              </a:rPr>
              <a:t>. Available at: https://arxiv.org/abs/2003.06792 (Accessed: November 24, 2022). </a:t>
            </a:r>
            <a:endParaRPr sz="600">
              <a:solidFill>
                <a:schemeClr val="dk1"/>
              </a:solidFill>
            </a:endParaRPr>
          </a:p>
          <a:p>
            <a:pPr indent="0" lvl="0" marL="0" rtl="0" algn="l">
              <a:spcBef>
                <a:spcPts val="1200"/>
              </a:spcBef>
              <a:spcAft>
                <a:spcPts val="0"/>
              </a:spcAft>
              <a:buNone/>
            </a:pPr>
            <a:r>
              <a:t/>
            </a:r>
            <a:endParaRPr/>
          </a:p>
        </p:txBody>
      </p:sp>
      <p:sp>
        <p:nvSpPr>
          <p:cNvPr id="379" name="Google Shape;379;p36"/>
          <p:cNvSpPr txBox="1"/>
          <p:nvPr/>
        </p:nvSpPr>
        <p:spPr>
          <a:xfrm>
            <a:off x="-76200" y="1154150"/>
            <a:ext cx="1635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sv" sz="1600"/>
              <a:t>MIRNet</a:t>
            </a:r>
            <a:r>
              <a:rPr lang="sv" sz="1600"/>
              <a: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Result of image enhancement</a:t>
            </a:r>
            <a:endParaRPr/>
          </a:p>
        </p:txBody>
      </p:sp>
      <p:sp>
        <p:nvSpPr>
          <p:cNvPr id="385" name="Google Shape;385;p37"/>
          <p:cNvSpPr txBox="1"/>
          <p:nvPr/>
        </p:nvSpPr>
        <p:spPr>
          <a:xfrm>
            <a:off x="0" y="925550"/>
            <a:ext cx="1635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sv" sz="1600"/>
              <a:t>Denoising</a:t>
            </a:r>
            <a:r>
              <a:rPr lang="sv" sz="1600"/>
              <a:t>:</a:t>
            </a:r>
            <a:endParaRPr sz="1800"/>
          </a:p>
        </p:txBody>
      </p:sp>
      <p:pic>
        <p:nvPicPr>
          <p:cNvPr id="386" name="Google Shape;386;p37"/>
          <p:cNvPicPr preferRelativeResize="0"/>
          <p:nvPr/>
        </p:nvPicPr>
        <p:blipFill>
          <a:blip r:embed="rId3">
            <a:alphaModFix/>
          </a:blip>
          <a:stretch>
            <a:fillRect/>
          </a:stretch>
        </p:blipFill>
        <p:spPr>
          <a:xfrm>
            <a:off x="860993" y="3030850"/>
            <a:ext cx="2393308" cy="1595149"/>
          </a:xfrm>
          <a:prstGeom prst="rect">
            <a:avLst/>
          </a:prstGeom>
          <a:noFill/>
          <a:ln>
            <a:noFill/>
          </a:ln>
        </p:spPr>
      </p:pic>
      <p:pic>
        <p:nvPicPr>
          <p:cNvPr id="387" name="Google Shape;387;p37"/>
          <p:cNvPicPr preferRelativeResize="0"/>
          <p:nvPr/>
        </p:nvPicPr>
        <p:blipFill>
          <a:blip r:embed="rId4">
            <a:alphaModFix/>
          </a:blip>
          <a:stretch>
            <a:fillRect/>
          </a:stretch>
        </p:blipFill>
        <p:spPr>
          <a:xfrm>
            <a:off x="3229688" y="2987200"/>
            <a:ext cx="2103050" cy="1682440"/>
          </a:xfrm>
          <a:prstGeom prst="rect">
            <a:avLst/>
          </a:prstGeom>
          <a:noFill/>
          <a:ln>
            <a:noFill/>
          </a:ln>
        </p:spPr>
      </p:pic>
      <p:graphicFrame>
        <p:nvGraphicFramePr>
          <p:cNvPr id="388" name="Google Shape;388;p37"/>
          <p:cNvGraphicFramePr/>
          <p:nvPr/>
        </p:nvGraphicFramePr>
        <p:xfrm>
          <a:off x="5514638" y="3055625"/>
          <a:ext cx="3000000" cy="3000000"/>
        </p:xfrm>
        <a:graphic>
          <a:graphicData uri="http://schemas.openxmlformats.org/drawingml/2006/table">
            <a:tbl>
              <a:tblPr>
                <a:noFill/>
                <a:tableStyleId>{E8A6E810-8F82-4E15-88DC-B3DA89A29B13}</a:tableStyleId>
              </a:tblPr>
              <a:tblGrid>
                <a:gridCol w="945750"/>
                <a:gridCol w="1783925"/>
              </a:tblGrid>
              <a:tr h="701000">
                <a:tc>
                  <a:txBody>
                    <a:bodyPr/>
                    <a:lstStyle/>
                    <a:p>
                      <a:pPr indent="0" lvl="0" marL="0" rtl="0" algn="ctr">
                        <a:spcBef>
                          <a:spcPts val="0"/>
                        </a:spcBef>
                        <a:spcAft>
                          <a:spcPts val="0"/>
                        </a:spcAft>
                        <a:buNone/>
                      </a:pPr>
                      <a:r>
                        <a:rPr lang="sv" sz="1700"/>
                        <a:t>Model</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sv" sz="1700"/>
                        <a:t>Image enhancement</a:t>
                      </a:r>
                      <a:endParaRPr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7100">
                <a:tc>
                  <a:txBody>
                    <a:bodyPr/>
                    <a:lstStyle/>
                    <a:p>
                      <a:pPr indent="0" lvl="0" marL="0" rtl="0" algn="ctr">
                        <a:spcBef>
                          <a:spcPts val="0"/>
                        </a:spcBef>
                        <a:spcAft>
                          <a:spcPts val="0"/>
                        </a:spcAft>
                        <a:buClr>
                          <a:schemeClr val="dk1"/>
                        </a:buClr>
                        <a:buSzPts val="1100"/>
                        <a:buFont typeface="Arial"/>
                        <a:buNone/>
                      </a:pPr>
                      <a:r>
                        <a:rPr lang="sv" sz="1700">
                          <a:solidFill>
                            <a:schemeClr val="dk1"/>
                          </a:solidFill>
                        </a:rPr>
                        <a:t>mAP</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sv" sz="1900">
                          <a:solidFill>
                            <a:schemeClr val="dk1"/>
                          </a:solidFill>
                        </a:rPr>
                        <a:t>0.342</a:t>
                      </a:r>
                      <a:endParaRPr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89" name="Google Shape;389;p37"/>
          <p:cNvSpPr txBox="1"/>
          <p:nvPr/>
        </p:nvSpPr>
        <p:spPr>
          <a:xfrm>
            <a:off x="-10225" y="2716325"/>
            <a:ext cx="19575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sv" sz="1600"/>
              <a:t>E</a:t>
            </a:r>
            <a:r>
              <a:rPr lang="sv" sz="1600"/>
              <a:t>nhancement:</a:t>
            </a:r>
            <a:endParaRPr sz="1600"/>
          </a:p>
        </p:txBody>
      </p:sp>
      <p:pic>
        <p:nvPicPr>
          <p:cNvPr id="390" name="Google Shape;390;p37"/>
          <p:cNvPicPr preferRelativeResize="0"/>
          <p:nvPr/>
        </p:nvPicPr>
        <p:blipFill>
          <a:blip r:embed="rId5">
            <a:alphaModFix/>
          </a:blip>
          <a:stretch>
            <a:fillRect/>
          </a:stretch>
        </p:blipFill>
        <p:spPr>
          <a:xfrm>
            <a:off x="861000" y="1277848"/>
            <a:ext cx="2393298" cy="1595101"/>
          </a:xfrm>
          <a:prstGeom prst="rect">
            <a:avLst/>
          </a:prstGeom>
          <a:noFill/>
          <a:ln>
            <a:noFill/>
          </a:ln>
        </p:spPr>
      </p:pic>
      <p:graphicFrame>
        <p:nvGraphicFramePr>
          <p:cNvPr id="391" name="Google Shape;391;p37"/>
          <p:cNvGraphicFramePr/>
          <p:nvPr/>
        </p:nvGraphicFramePr>
        <p:xfrm>
          <a:off x="5560350" y="1254113"/>
          <a:ext cx="3000000" cy="3000000"/>
        </p:xfrm>
        <a:graphic>
          <a:graphicData uri="http://schemas.openxmlformats.org/drawingml/2006/table">
            <a:tbl>
              <a:tblPr>
                <a:noFill/>
                <a:tableStyleId>{E8A6E810-8F82-4E15-88DC-B3DA89A29B13}</a:tableStyleId>
              </a:tblPr>
              <a:tblGrid>
                <a:gridCol w="945775"/>
                <a:gridCol w="1783900"/>
              </a:tblGrid>
              <a:tr h="580950">
                <a:tc>
                  <a:txBody>
                    <a:bodyPr/>
                    <a:lstStyle/>
                    <a:p>
                      <a:pPr indent="0" lvl="0" marL="0" rtl="0" algn="ctr">
                        <a:spcBef>
                          <a:spcPts val="0"/>
                        </a:spcBef>
                        <a:spcAft>
                          <a:spcPts val="0"/>
                        </a:spcAft>
                        <a:buNone/>
                      </a:pPr>
                      <a:r>
                        <a:rPr lang="sv" sz="1700"/>
                        <a:t>Model</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sv" sz="1700"/>
                        <a:t>Image </a:t>
                      </a:r>
                      <a:endParaRPr sz="1700"/>
                    </a:p>
                    <a:p>
                      <a:pPr indent="0" lvl="0" marL="0" rtl="0" algn="ctr">
                        <a:spcBef>
                          <a:spcPts val="0"/>
                        </a:spcBef>
                        <a:spcAft>
                          <a:spcPts val="0"/>
                        </a:spcAft>
                        <a:buNone/>
                      </a:pPr>
                      <a:r>
                        <a:rPr lang="sv" sz="1700"/>
                        <a:t>denoising</a:t>
                      </a:r>
                      <a:endParaRPr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7100">
                <a:tc>
                  <a:txBody>
                    <a:bodyPr/>
                    <a:lstStyle/>
                    <a:p>
                      <a:pPr indent="0" lvl="0" marL="0" rtl="0" algn="ctr">
                        <a:spcBef>
                          <a:spcPts val="0"/>
                        </a:spcBef>
                        <a:spcAft>
                          <a:spcPts val="0"/>
                        </a:spcAft>
                        <a:buClr>
                          <a:schemeClr val="dk1"/>
                        </a:buClr>
                        <a:buSzPts val="1100"/>
                        <a:buFont typeface="Arial"/>
                        <a:buNone/>
                      </a:pPr>
                      <a:r>
                        <a:rPr lang="sv" sz="1700">
                          <a:solidFill>
                            <a:schemeClr val="dk1"/>
                          </a:solidFill>
                        </a:rPr>
                        <a:t>mAP</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sv" sz="1900"/>
                        <a:t>0.409</a:t>
                      </a:r>
                      <a:endParaRPr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92" name="Google Shape;392;p37"/>
          <p:cNvPicPr preferRelativeResize="0"/>
          <p:nvPr/>
        </p:nvPicPr>
        <p:blipFill>
          <a:blip r:embed="rId6">
            <a:alphaModFix/>
          </a:blip>
          <a:stretch>
            <a:fillRect/>
          </a:stretch>
        </p:blipFill>
        <p:spPr>
          <a:xfrm>
            <a:off x="3236325" y="1289373"/>
            <a:ext cx="2089778" cy="168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txBox="1"/>
          <p:nvPr>
            <p:ph idx="4294967295" type="ctrTitle"/>
          </p:nvPr>
        </p:nvSpPr>
        <p:spPr>
          <a:xfrm>
            <a:off x="506288" y="2200529"/>
            <a:ext cx="8181300" cy="1005000"/>
          </a:xfrm>
          <a:prstGeom prst="rect">
            <a:avLst/>
          </a:prstGeom>
          <a:noFill/>
          <a:ln>
            <a:noFill/>
          </a:ln>
        </p:spPr>
        <p:txBody>
          <a:bodyPr anchorCtr="0" anchor="t" bIns="45700" lIns="90000"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sv" sz="3000"/>
              <a:t>Experiments after mid-term presentation</a:t>
            </a:r>
            <a:endParaRPr b="1"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Enhancement</a:t>
            </a:r>
            <a:endParaRPr/>
          </a:p>
        </p:txBody>
      </p:sp>
      <p:pic>
        <p:nvPicPr>
          <p:cNvPr id="403" name="Google Shape;403;p39"/>
          <p:cNvPicPr preferRelativeResize="0"/>
          <p:nvPr/>
        </p:nvPicPr>
        <p:blipFill>
          <a:blip r:embed="rId3">
            <a:alphaModFix/>
          </a:blip>
          <a:stretch>
            <a:fillRect/>
          </a:stretch>
        </p:blipFill>
        <p:spPr>
          <a:xfrm>
            <a:off x="1058875" y="1246012"/>
            <a:ext cx="3793075" cy="1886326"/>
          </a:xfrm>
          <a:prstGeom prst="rect">
            <a:avLst/>
          </a:prstGeom>
          <a:noFill/>
          <a:ln>
            <a:noFill/>
          </a:ln>
        </p:spPr>
      </p:pic>
      <p:pic>
        <p:nvPicPr>
          <p:cNvPr id="404" name="Google Shape;404;p39"/>
          <p:cNvPicPr preferRelativeResize="0"/>
          <p:nvPr/>
        </p:nvPicPr>
        <p:blipFill>
          <a:blip r:embed="rId4">
            <a:alphaModFix/>
          </a:blip>
          <a:stretch>
            <a:fillRect/>
          </a:stretch>
        </p:blipFill>
        <p:spPr>
          <a:xfrm>
            <a:off x="5185651" y="1246013"/>
            <a:ext cx="3189994" cy="1886325"/>
          </a:xfrm>
          <a:prstGeom prst="rect">
            <a:avLst/>
          </a:prstGeom>
          <a:noFill/>
          <a:ln>
            <a:noFill/>
          </a:ln>
        </p:spPr>
      </p:pic>
      <p:sp>
        <p:nvSpPr>
          <p:cNvPr id="405" name="Google Shape;405;p39"/>
          <p:cNvSpPr txBox="1"/>
          <p:nvPr/>
        </p:nvSpPr>
        <p:spPr>
          <a:xfrm>
            <a:off x="1109675" y="3692725"/>
            <a:ext cx="729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Dynamic Filter: simulate specific enhancement method</a:t>
            </a:r>
            <a:endParaRPr/>
          </a:p>
          <a:p>
            <a:pPr indent="0" lvl="0" marL="0" rtl="0" algn="l">
              <a:spcBef>
                <a:spcPts val="0"/>
              </a:spcBef>
              <a:spcAft>
                <a:spcPts val="0"/>
              </a:spcAft>
              <a:buNone/>
            </a:pPr>
            <a:r>
              <a:rPr lang="sv"/>
              <a:t>Adaptive Exposure Module: activate areas in the image to improve detect performance</a:t>
            </a:r>
            <a:endParaRPr/>
          </a:p>
        </p:txBody>
      </p:sp>
      <p:sp>
        <p:nvSpPr>
          <p:cNvPr id="406" name="Google Shape;406;p39"/>
          <p:cNvSpPr txBox="1"/>
          <p:nvPr/>
        </p:nvSpPr>
        <p:spPr>
          <a:xfrm>
            <a:off x="754775" y="4868700"/>
            <a:ext cx="7377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sv" sz="600">
                <a:solidFill>
                  <a:schemeClr val="dk1"/>
                </a:solidFill>
              </a:rPr>
              <a:t>Guo H, Lu T, Wu Y. Dynamic Low-Light Image Enhancement for Object Detection via End-to-End Training[C]//2020 25th International Conference on Pattern Recognition (ICPR). IEEE, 2021: 5611-5618.</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Enhancement</a:t>
            </a:r>
            <a:endParaRPr/>
          </a:p>
        </p:txBody>
      </p:sp>
      <p:pic>
        <p:nvPicPr>
          <p:cNvPr id="412" name="Google Shape;412;p40"/>
          <p:cNvPicPr preferRelativeResize="0"/>
          <p:nvPr/>
        </p:nvPicPr>
        <p:blipFill>
          <a:blip r:embed="rId3">
            <a:alphaModFix/>
          </a:blip>
          <a:stretch>
            <a:fillRect/>
          </a:stretch>
        </p:blipFill>
        <p:spPr>
          <a:xfrm>
            <a:off x="779100" y="1370949"/>
            <a:ext cx="4047875" cy="2013050"/>
          </a:xfrm>
          <a:prstGeom prst="rect">
            <a:avLst/>
          </a:prstGeom>
          <a:noFill/>
          <a:ln>
            <a:noFill/>
          </a:ln>
        </p:spPr>
      </p:pic>
      <p:sp>
        <p:nvSpPr>
          <p:cNvPr id="413" name="Google Shape;413;p40"/>
          <p:cNvSpPr txBox="1"/>
          <p:nvPr/>
        </p:nvSpPr>
        <p:spPr>
          <a:xfrm>
            <a:off x="5178475" y="1684500"/>
            <a:ext cx="3359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a:t>What has been implemented:</a:t>
            </a:r>
            <a:endParaRPr b="1"/>
          </a:p>
          <a:p>
            <a:pPr indent="0" lvl="0" marL="0" rtl="0" algn="l">
              <a:spcBef>
                <a:spcPts val="0"/>
              </a:spcBef>
              <a:spcAft>
                <a:spcPts val="0"/>
              </a:spcAft>
              <a:buNone/>
            </a:pPr>
            <a:r>
              <a:rPr lang="sv"/>
              <a:t>The </a:t>
            </a:r>
            <a:r>
              <a:rPr lang="sv"/>
              <a:t>architecture</a:t>
            </a:r>
            <a:r>
              <a:rPr lang="sv"/>
              <a:t> of enhancement stage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
              <a:t>Problems during experiments:</a:t>
            </a:r>
            <a:endParaRPr b="1"/>
          </a:p>
          <a:p>
            <a:pPr indent="0" lvl="0" marL="0" rtl="0" algn="l">
              <a:spcBef>
                <a:spcPts val="0"/>
              </a:spcBef>
              <a:spcAft>
                <a:spcPts val="0"/>
              </a:spcAft>
              <a:buNone/>
            </a:pPr>
            <a:r>
              <a:rPr lang="sv"/>
              <a:t>To adapt this algorithm to Yolov5, the architecture of Yolov5 should be rewritten.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1"/>
          <p:cNvSpPr txBox="1"/>
          <p:nvPr>
            <p:ph type="title"/>
          </p:nvPr>
        </p:nvSpPr>
        <p:spPr>
          <a:xfrm>
            <a:off x="1060476" y="251750"/>
            <a:ext cx="8281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sz="2400"/>
              <a:t>Bottleneck Transformer - </a:t>
            </a:r>
            <a:r>
              <a:rPr lang="sv" sz="2400"/>
              <a:t>good gains on small object</a:t>
            </a:r>
            <a:endParaRPr sz="2400"/>
          </a:p>
        </p:txBody>
      </p:sp>
      <p:sp>
        <p:nvSpPr>
          <p:cNvPr id="419" name="Google Shape;419;p41"/>
          <p:cNvSpPr txBox="1"/>
          <p:nvPr>
            <p:ph idx="1" type="body"/>
          </p:nvPr>
        </p:nvSpPr>
        <p:spPr>
          <a:xfrm>
            <a:off x="193300" y="4897450"/>
            <a:ext cx="7889400" cy="2586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rPr lang="sv" sz="800">
                <a:solidFill>
                  <a:srgbClr val="222222"/>
                </a:solidFill>
                <a:highlight>
                  <a:srgbClr val="FFFFFF"/>
                </a:highlight>
              </a:rPr>
              <a:t>Srinivas, Aravind, et al. "Bottleneck transformers for visual recognition." </a:t>
            </a:r>
            <a:r>
              <a:rPr i="1" lang="sv" sz="800">
                <a:solidFill>
                  <a:srgbClr val="222222"/>
                </a:solidFill>
                <a:highlight>
                  <a:srgbClr val="FFFFFF"/>
                </a:highlight>
              </a:rPr>
              <a:t>Proceedings of the IEEE/CVF conference on computer vision and pattern recognition</a:t>
            </a:r>
            <a:r>
              <a:rPr lang="sv" sz="800">
                <a:solidFill>
                  <a:srgbClr val="222222"/>
                </a:solidFill>
                <a:highlight>
                  <a:srgbClr val="FFFFFF"/>
                </a:highlight>
              </a:rPr>
              <a:t>. 2021.</a:t>
            </a:r>
            <a:endParaRPr i="1" sz="800"/>
          </a:p>
        </p:txBody>
      </p:sp>
      <p:pic>
        <p:nvPicPr>
          <p:cNvPr id="420" name="Google Shape;420;p41"/>
          <p:cNvPicPr preferRelativeResize="0"/>
          <p:nvPr/>
        </p:nvPicPr>
        <p:blipFill>
          <a:blip r:embed="rId3">
            <a:alphaModFix/>
          </a:blip>
          <a:stretch>
            <a:fillRect/>
          </a:stretch>
        </p:blipFill>
        <p:spPr>
          <a:xfrm>
            <a:off x="1240425" y="1082975"/>
            <a:ext cx="2443017" cy="1537550"/>
          </a:xfrm>
          <a:prstGeom prst="rect">
            <a:avLst/>
          </a:prstGeom>
          <a:noFill/>
          <a:ln>
            <a:noFill/>
          </a:ln>
        </p:spPr>
      </p:pic>
      <p:pic>
        <p:nvPicPr>
          <p:cNvPr id="421" name="Google Shape;421;p41"/>
          <p:cNvPicPr preferRelativeResize="0"/>
          <p:nvPr/>
        </p:nvPicPr>
        <p:blipFill>
          <a:blip r:embed="rId4">
            <a:alphaModFix/>
          </a:blip>
          <a:stretch>
            <a:fillRect/>
          </a:stretch>
        </p:blipFill>
        <p:spPr>
          <a:xfrm>
            <a:off x="4803600" y="782125"/>
            <a:ext cx="2834950" cy="2054300"/>
          </a:xfrm>
          <a:prstGeom prst="rect">
            <a:avLst/>
          </a:prstGeom>
          <a:noFill/>
          <a:ln>
            <a:noFill/>
          </a:ln>
        </p:spPr>
      </p:pic>
      <p:sp>
        <p:nvSpPr>
          <p:cNvPr id="422" name="Google Shape;422;p41"/>
          <p:cNvSpPr txBox="1"/>
          <p:nvPr/>
        </p:nvSpPr>
        <p:spPr>
          <a:xfrm>
            <a:off x="884750" y="3044100"/>
            <a:ext cx="729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Bottleneck Transformer:</a:t>
            </a:r>
            <a:endParaRPr/>
          </a:p>
          <a:p>
            <a:pPr indent="-317500" lvl="0" marL="457200" rtl="0" algn="l">
              <a:spcBef>
                <a:spcPts val="0"/>
              </a:spcBef>
              <a:spcAft>
                <a:spcPts val="0"/>
              </a:spcAft>
              <a:buSzPts val="1400"/>
              <a:buAutoNum type="arabicPeriod"/>
            </a:pPr>
            <a:r>
              <a:rPr lang="sv"/>
              <a:t>The difference is the replacement of the spatial 3*3 </a:t>
            </a:r>
            <a:r>
              <a:rPr lang="sv"/>
              <a:t>convolution layer with MHSA</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MHSA:</a:t>
            </a:r>
            <a:endParaRPr/>
          </a:p>
          <a:p>
            <a:pPr indent="-317500" lvl="0" marL="457200" rtl="0" algn="l">
              <a:spcBef>
                <a:spcPts val="0"/>
              </a:spcBef>
              <a:spcAft>
                <a:spcPts val="0"/>
              </a:spcAft>
              <a:buSzPts val="1400"/>
              <a:buAutoNum type="arabicPeriod"/>
            </a:pPr>
            <a:r>
              <a:rPr lang="sv"/>
              <a:t>4 heads is used, which is not shown in the figure for simplicity</a:t>
            </a:r>
            <a:endParaRPr/>
          </a:p>
          <a:p>
            <a:pPr indent="-317500" lvl="0" marL="457200" rtl="0" algn="l">
              <a:spcBef>
                <a:spcPts val="0"/>
              </a:spcBef>
              <a:spcAft>
                <a:spcPts val="0"/>
              </a:spcAft>
              <a:buSzPts val="1400"/>
              <a:buAutoNum type="arabicPeriod"/>
            </a:pPr>
            <a:r>
              <a:rPr lang="sv"/>
              <a:t>Rh and Rw stands for </a:t>
            </a:r>
            <a:r>
              <a:rPr lang="sv"/>
              <a:t>relative</a:t>
            </a:r>
            <a:r>
              <a:rPr lang="sv"/>
              <a:t> </a:t>
            </a:r>
            <a:r>
              <a:rPr lang="sv"/>
              <a:t>position</a:t>
            </a:r>
            <a:r>
              <a:rPr lang="sv"/>
              <a:t> encoding for height </a:t>
            </a:r>
            <a:r>
              <a:rPr lang="sv"/>
              <a:t>and weight respectively</a:t>
            </a:r>
            <a:r>
              <a:rPr lang="sv"/>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Bottleneck transformer</a:t>
            </a:r>
            <a:endParaRPr/>
          </a:p>
        </p:txBody>
      </p:sp>
      <p:pic>
        <p:nvPicPr>
          <p:cNvPr id="428" name="Google Shape;428;p42"/>
          <p:cNvPicPr preferRelativeResize="0"/>
          <p:nvPr/>
        </p:nvPicPr>
        <p:blipFill>
          <a:blip r:embed="rId3">
            <a:alphaModFix/>
          </a:blip>
          <a:stretch>
            <a:fillRect/>
          </a:stretch>
        </p:blipFill>
        <p:spPr>
          <a:xfrm>
            <a:off x="876525" y="1264375"/>
            <a:ext cx="2894225" cy="2560300"/>
          </a:xfrm>
          <a:prstGeom prst="rect">
            <a:avLst/>
          </a:prstGeom>
          <a:noFill/>
          <a:ln>
            <a:noFill/>
          </a:ln>
        </p:spPr>
      </p:pic>
      <p:pic>
        <p:nvPicPr>
          <p:cNvPr id="429" name="Google Shape;429;p42"/>
          <p:cNvPicPr preferRelativeResize="0"/>
          <p:nvPr/>
        </p:nvPicPr>
        <p:blipFill>
          <a:blip r:embed="rId4">
            <a:alphaModFix/>
          </a:blip>
          <a:stretch>
            <a:fillRect/>
          </a:stretch>
        </p:blipFill>
        <p:spPr>
          <a:xfrm>
            <a:off x="4218088" y="925551"/>
            <a:ext cx="4626273" cy="1025775"/>
          </a:xfrm>
          <a:prstGeom prst="rect">
            <a:avLst/>
          </a:prstGeom>
          <a:noFill/>
          <a:ln>
            <a:noFill/>
          </a:ln>
        </p:spPr>
      </p:pic>
      <p:pic>
        <p:nvPicPr>
          <p:cNvPr id="430" name="Google Shape;430;p42"/>
          <p:cNvPicPr preferRelativeResize="0"/>
          <p:nvPr/>
        </p:nvPicPr>
        <p:blipFill>
          <a:blip r:embed="rId5">
            <a:alphaModFix/>
          </a:blip>
          <a:stretch>
            <a:fillRect/>
          </a:stretch>
        </p:blipFill>
        <p:spPr>
          <a:xfrm>
            <a:off x="4260988" y="2327800"/>
            <a:ext cx="4412924" cy="1096497"/>
          </a:xfrm>
          <a:prstGeom prst="rect">
            <a:avLst/>
          </a:prstGeom>
          <a:noFill/>
          <a:ln>
            <a:noFill/>
          </a:ln>
        </p:spPr>
      </p:pic>
      <p:sp>
        <p:nvSpPr>
          <p:cNvPr id="431" name="Google Shape;431;p42"/>
          <p:cNvSpPr txBox="1"/>
          <p:nvPr/>
        </p:nvSpPr>
        <p:spPr>
          <a:xfrm>
            <a:off x="5136638" y="1951313"/>
            <a:ext cx="26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Results of basic Yolo</a:t>
            </a:r>
            <a:endParaRPr/>
          </a:p>
        </p:txBody>
      </p:sp>
      <p:sp>
        <p:nvSpPr>
          <p:cNvPr id="432" name="Google Shape;432;p42"/>
          <p:cNvSpPr txBox="1"/>
          <p:nvPr/>
        </p:nvSpPr>
        <p:spPr>
          <a:xfrm>
            <a:off x="4291000" y="3457425"/>
            <a:ext cx="44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Results after applying </a:t>
            </a:r>
            <a:r>
              <a:rPr lang="sv"/>
              <a:t>bottleneck</a:t>
            </a:r>
            <a:r>
              <a:rPr lang="sv"/>
              <a:t> transformer</a:t>
            </a:r>
            <a:endParaRPr/>
          </a:p>
        </p:txBody>
      </p:sp>
      <p:sp>
        <p:nvSpPr>
          <p:cNvPr id="433" name="Google Shape;433;p42"/>
          <p:cNvSpPr txBox="1"/>
          <p:nvPr/>
        </p:nvSpPr>
        <p:spPr>
          <a:xfrm>
            <a:off x="970925" y="4134700"/>
            <a:ext cx="70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From the comparison, it is obvious to notice that there is an improvement in precision after applying bottleneck transformer.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3"/>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Masked Autoencoder (MAE)</a:t>
            </a:r>
            <a:endParaRPr/>
          </a:p>
        </p:txBody>
      </p:sp>
      <p:sp>
        <p:nvSpPr>
          <p:cNvPr id="439" name="Google Shape;439;p43"/>
          <p:cNvSpPr txBox="1"/>
          <p:nvPr>
            <p:ph idx="1" type="body"/>
          </p:nvPr>
        </p:nvSpPr>
        <p:spPr>
          <a:xfrm>
            <a:off x="1062000" y="1112400"/>
            <a:ext cx="7559700" cy="3612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 sz="2700"/>
              <a:t>There are 2 training steps in MAE</a:t>
            </a:r>
            <a:endParaRPr sz="2700"/>
          </a:p>
          <a:p>
            <a:pPr indent="-400050" lvl="0" marL="457200" rtl="0" algn="l">
              <a:spcBef>
                <a:spcPts val="1000"/>
              </a:spcBef>
              <a:spcAft>
                <a:spcPts val="0"/>
              </a:spcAft>
              <a:buClr>
                <a:srgbClr val="FF0000"/>
              </a:buClr>
              <a:buSzPts val="2700"/>
              <a:buAutoNum type="arabicPeriod"/>
            </a:pPr>
            <a:r>
              <a:rPr lang="sv" sz="2700">
                <a:solidFill>
                  <a:srgbClr val="FF0000"/>
                </a:solidFill>
              </a:rPr>
              <a:t>Pretraining</a:t>
            </a:r>
            <a:endParaRPr sz="2700">
              <a:solidFill>
                <a:srgbClr val="FF0000"/>
              </a:solidFill>
            </a:endParaRPr>
          </a:p>
          <a:p>
            <a:pPr indent="-400050" lvl="0" marL="457200" rtl="0" algn="l">
              <a:spcBef>
                <a:spcPts val="0"/>
              </a:spcBef>
              <a:spcAft>
                <a:spcPts val="0"/>
              </a:spcAft>
              <a:buSzPts val="2700"/>
              <a:buChar char="•"/>
            </a:pPr>
            <a:r>
              <a:rPr lang="sv" sz="2700"/>
              <a:t>Not the actual task (Reconstruction)</a:t>
            </a:r>
            <a:endParaRPr sz="2700"/>
          </a:p>
          <a:p>
            <a:pPr indent="-400050" lvl="0" marL="457200" rtl="0" algn="l">
              <a:spcBef>
                <a:spcPts val="0"/>
              </a:spcBef>
              <a:spcAft>
                <a:spcPts val="0"/>
              </a:spcAft>
              <a:buSzPts val="2700"/>
              <a:buChar char="•"/>
            </a:pPr>
            <a:r>
              <a:rPr lang="sv" sz="2700"/>
              <a:t>Self-supervised (I.e. no need for labeling)</a:t>
            </a:r>
            <a:endParaRPr sz="2700"/>
          </a:p>
          <a:p>
            <a:pPr indent="-400050" lvl="0" marL="457200" rtl="0" algn="l">
              <a:spcBef>
                <a:spcPts val="0"/>
              </a:spcBef>
              <a:spcAft>
                <a:spcPts val="0"/>
              </a:spcAft>
              <a:buSzPts val="2700"/>
              <a:buChar char="•"/>
            </a:pPr>
            <a:r>
              <a:rPr lang="sv" sz="2700"/>
              <a:t>Solves the appetite of data</a:t>
            </a:r>
            <a:endParaRPr sz="2700"/>
          </a:p>
          <a:p>
            <a:pPr indent="-400050" lvl="0" marL="457200" rtl="0" algn="l">
              <a:spcBef>
                <a:spcPts val="0"/>
              </a:spcBef>
              <a:spcAft>
                <a:spcPts val="0"/>
              </a:spcAft>
              <a:buClr>
                <a:srgbClr val="FF0000"/>
              </a:buClr>
              <a:buSzPts val="2700"/>
              <a:buAutoNum type="arabicPeriod"/>
            </a:pPr>
            <a:r>
              <a:rPr lang="sv" sz="2700">
                <a:solidFill>
                  <a:srgbClr val="FF0000"/>
                </a:solidFill>
              </a:rPr>
              <a:t>Finetuning </a:t>
            </a:r>
            <a:endParaRPr sz="2700">
              <a:solidFill>
                <a:srgbClr val="FF0000"/>
              </a:solidFill>
            </a:endParaRPr>
          </a:p>
          <a:p>
            <a:pPr indent="-400050" lvl="0" marL="457200" rtl="0" algn="l">
              <a:spcBef>
                <a:spcPts val="0"/>
              </a:spcBef>
              <a:spcAft>
                <a:spcPts val="0"/>
              </a:spcAft>
              <a:buSzPts val="2700"/>
              <a:buChar char="•"/>
            </a:pPr>
            <a:r>
              <a:rPr lang="sv" sz="2700"/>
              <a:t>The actual task</a:t>
            </a:r>
            <a:endParaRPr sz="2700"/>
          </a:p>
          <a:p>
            <a:pPr indent="-400050" lvl="0" marL="457200" rtl="0" algn="l">
              <a:spcBef>
                <a:spcPts val="0"/>
              </a:spcBef>
              <a:spcAft>
                <a:spcPts val="0"/>
              </a:spcAft>
              <a:buSzPts val="2700"/>
              <a:buChar char="•"/>
            </a:pPr>
            <a:r>
              <a:rPr lang="sv" sz="2700"/>
              <a:t>Supervised </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Overview</a:t>
            </a:r>
            <a:endParaRPr/>
          </a:p>
        </p:txBody>
      </p:sp>
      <p:sp>
        <p:nvSpPr>
          <p:cNvPr id="299" name="Google Shape;299;p26"/>
          <p:cNvSpPr txBox="1"/>
          <p:nvPr>
            <p:ph idx="1" type="body"/>
          </p:nvPr>
        </p:nvSpPr>
        <p:spPr>
          <a:xfrm>
            <a:off x="865025" y="925550"/>
            <a:ext cx="7775700" cy="4019100"/>
          </a:xfrm>
          <a:prstGeom prst="rect">
            <a:avLst/>
          </a:prstGeom>
        </p:spPr>
        <p:txBody>
          <a:bodyPr anchorCtr="0" anchor="t" bIns="45700" lIns="91425" spcFirstLastPara="1" rIns="91425" wrap="square" tIns="45700">
            <a:noAutofit/>
          </a:bodyPr>
          <a:lstStyle/>
          <a:p>
            <a:pPr indent="-349250" lvl="0" marL="457200" rtl="0" algn="l">
              <a:lnSpc>
                <a:spcPct val="200000"/>
              </a:lnSpc>
              <a:spcBef>
                <a:spcPts val="0"/>
              </a:spcBef>
              <a:spcAft>
                <a:spcPts val="0"/>
              </a:spcAft>
              <a:buSzPts val="1900"/>
              <a:buAutoNum type="arabicPeriod"/>
            </a:pPr>
            <a:r>
              <a:rPr lang="sv" sz="1900"/>
              <a:t>Introduction/motivation</a:t>
            </a:r>
            <a:endParaRPr sz="1900"/>
          </a:p>
          <a:p>
            <a:pPr indent="-349250" lvl="0" marL="457200" rtl="0" algn="l">
              <a:lnSpc>
                <a:spcPct val="200000"/>
              </a:lnSpc>
              <a:spcBef>
                <a:spcPts val="0"/>
              </a:spcBef>
              <a:spcAft>
                <a:spcPts val="0"/>
              </a:spcAft>
              <a:buSzPts val="1900"/>
              <a:buAutoNum type="arabicPeriod"/>
            </a:pPr>
            <a:r>
              <a:rPr lang="sv" sz="1900"/>
              <a:t>Problem statement</a:t>
            </a:r>
            <a:endParaRPr sz="1900"/>
          </a:p>
          <a:p>
            <a:pPr indent="-349250" lvl="0" marL="457200" rtl="0" algn="l">
              <a:lnSpc>
                <a:spcPct val="200000"/>
              </a:lnSpc>
              <a:spcBef>
                <a:spcPts val="0"/>
              </a:spcBef>
              <a:spcAft>
                <a:spcPts val="0"/>
              </a:spcAft>
              <a:buSzPts val="1900"/>
              <a:buAutoNum type="arabicPeriod"/>
            </a:pPr>
            <a:r>
              <a:rPr lang="sv" sz="1900"/>
              <a:t>Approach and major task</a:t>
            </a:r>
            <a:endParaRPr sz="1900"/>
          </a:p>
          <a:p>
            <a:pPr indent="-349250" lvl="0" marL="457200" rtl="0" algn="l">
              <a:lnSpc>
                <a:spcPct val="200000"/>
              </a:lnSpc>
              <a:spcBef>
                <a:spcPts val="0"/>
              </a:spcBef>
              <a:spcAft>
                <a:spcPts val="0"/>
              </a:spcAft>
              <a:buSzPts val="1900"/>
              <a:buAutoNum type="arabicPeriod"/>
            </a:pPr>
            <a:r>
              <a:rPr lang="sv" sz="1900"/>
              <a:t>Results</a:t>
            </a:r>
            <a:endParaRPr sz="1900"/>
          </a:p>
          <a:p>
            <a:pPr indent="-349250" lvl="0" marL="457200" rtl="0" algn="l">
              <a:lnSpc>
                <a:spcPct val="200000"/>
              </a:lnSpc>
              <a:spcBef>
                <a:spcPts val="0"/>
              </a:spcBef>
              <a:spcAft>
                <a:spcPts val="0"/>
              </a:spcAft>
              <a:buSzPts val="1900"/>
              <a:buAutoNum type="arabicPeriod"/>
            </a:pPr>
            <a:r>
              <a:rPr lang="sv" sz="1900"/>
              <a:t>Conclusion</a:t>
            </a:r>
            <a:endParaRPr sz="1900"/>
          </a:p>
          <a:p>
            <a:pPr indent="-349250" lvl="0" marL="457200" rtl="0" algn="l">
              <a:lnSpc>
                <a:spcPct val="200000"/>
              </a:lnSpc>
              <a:spcBef>
                <a:spcPts val="0"/>
              </a:spcBef>
              <a:spcAft>
                <a:spcPts val="0"/>
              </a:spcAft>
              <a:buSzPts val="1900"/>
              <a:buAutoNum type="arabicPeriod"/>
            </a:pPr>
            <a:r>
              <a:rPr lang="sv" sz="1900"/>
              <a:t>Lessons learnt</a:t>
            </a:r>
            <a:endParaRPr sz="1900"/>
          </a:p>
          <a:p>
            <a:pPr indent="-349250" lvl="0" marL="457200" rtl="0" algn="l">
              <a:lnSpc>
                <a:spcPct val="200000"/>
              </a:lnSpc>
              <a:spcBef>
                <a:spcPts val="0"/>
              </a:spcBef>
              <a:spcAft>
                <a:spcPts val="0"/>
              </a:spcAft>
              <a:buSzPts val="1900"/>
              <a:buAutoNum type="arabicPeriod"/>
            </a:pPr>
            <a:r>
              <a:rPr lang="sv" sz="1900"/>
              <a:t>Contribution</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txBox="1"/>
          <p:nvPr>
            <p:ph type="title"/>
          </p:nvPr>
        </p:nvSpPr>
        <p:spPr>
          <a:xfrm>
            <a:off x="1058863" y="173527"/>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sz="3100"/>
              <a:t>Pretraining</a:t>
            </a:r>
            <a:endParaRPr sz="3100"/>
          </a:p>
        </p:txBody>
      </p:sp>
      <p:sp>
        <p:nvSpPr>
          <p:cNvPr id="445" name="Google Shape;445;p44"/>
          <p:cNvSpPr txBox="1"/>
          <p:nvPr>
            <p:ph idx="1" type="body"/>
          </p:nvPr>
        </p:nvSpPr>
        <p:spPr>
          <a:xfrm>
            <a:off x="250825" y="3219025"/>
            <a:ext cx="8370900" cy="15660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AutoNum type="arabicPeriod"/>
            </a:pPr>
            <a:r>
              <a:rPr lang="sv"/>
              <a:t>Randomly mask the input image</a:t>
            </a:r>
            <a:endParaRPr/>
          </a:p>
          <a:p>
            <a:pPr indent="-330200" lvl="0" marL="457200" rtl="0" algn="l">
              <a:spcBef>
                <a:spcPts val="1000"/>
              </a:spcBef>
              <a:spcAft>
                <a:spcPts val="0"/>
              </a:spcAft>
              <a:buSzPts val="1600"/>
              <a:buAutoNum type="arabicPeriod"/>
            </a:pPr>
            <a:r>
              <a:rPr lang="sv"/>
              <a:t>Feed the masked image through YOLO</a:t>
            </a:r>
            <a:endParaRPr/>
          </a:p>
          <a:p>
            <a:pPr indent="-330200" lvl="0" marL="457200" rtl="0" algn="l">
              <a:spcBef>
                <a:spcPts val="1000"/>
              </a:spcBef>
              <a:spcAft>
                <a:spcPts val="0"/>
              </a:spcAft>
              <a:buSzPts val="1600"/>
              <a:buAutoNum type="arabicPeriod"/>
            </a:pPr>
            <a:r>
              <a:rPr lang="sv"/>
              <a:t>Try to reconstruct the input image through a decoder</a:t>
            </a:r>
            <a:endParaRPr/>
          </a:p>
          <a:p>
            <a:pPr indent="-330200" lvl="0" marL="457200" rtl="0" algn="l">
              <a:spcBef>
                <a:spcPts val="1000"/>
              </a:spcBef>
              <a:spcAft>
                <a:spcPts val="0"/>
              </a:spcAft>
              <a:buSzPts val="1600"/>
              <a:buAutoNum type="arabicPeriod"/>
            </a:pPr>
            <a:r>
              <a:rPr lang="sv"/>
              <a:t>The loss is given by</a:t>
            </a:r>
            <a:endParaRPr/>
          </a:p>
          <a:p>
            <a:pPr indent="0" lvl="0" marL="457200" rtl="0" algn="l">
              <a:spcBef>
                <a:spcPts val="1000"/>
              </a:spcBef>
              <a:spcAft>
                <a:spcPts val="200"/>
              </a:spcAft>
              <a:buNone/>
            </a:pPr>
            <a:r>
              <a:t/>
            </a:r>
            <a:endParaRPr/>
          </a:p>
        </p:txBody>
      </p:sp>
      <p:pic>
        <p:nvPicPr>
          <p:cNvPr id="446" name="Google Shape;446;p44"/>
          <p:cNvPicPr preferRelativeResize="0"/>
          <p:nvPr/>
        </p:nvPicPr>
        <p:blipFill>
          <a:blip r:embed="rId3">
            <a:alphaModFix/>
          </a:blip>
          <a:stretch>
            <a:fillRect/>
          </a:stretch>
        </p:blipFill>
        <p:spPr>
          <a:xfrm>
            <a:off x="0" y="1177936"/>
            <a:ext cx="9144001" cy="1928928"/>
          </a:xfrm>
          <a:prstGeom prst="rect">
            <a:avLst/>
          </a:prstGeom>
          <a:noFill/>
          <a:ln>
            <a:noFill/>
          </a:ln>
        </p:spPr>
      </p:pic>
      <p:pic>
        <p:nvPicPr>
          <p:cNvPr id="447" name="Google Shape;447;p44"/>
          <p:cNvPicPr preferRelativeResize="0"/>
          <p:nvPr/>
        </p:nvPicPr>
        <p:blipFill>
          <a:blip r:embed="rId4">
            <a:alphaModFix/>
          </a:blip>
          <a:stretch>
            <a:fillRect/>
          </a:stretch>
        </p:blipFill>
        <p:spPr>
          <a:xfrm>
            <a:off x="2647025" y="4209550"/>
            <a:ext cx="3740587" cy="575475"/>
          </a:xfrm>
          <a:prstGeom prst="rect">
            <a:avLst/>
          </a:prstGeom>
          <a:noFill/>
          <a:ln>
            <a:noFill/>
          </a:ln>
        </p:spPr>
      </p:pic>
      <p:sp>
        <p:nvSpPr>
          <p:cNvPr id="448" name="Google Shape;448;p44"/>
          <p:cNvSpPr txBox="1"/>
          <p:nvPr>
            <p:ph idx="1" type="body"/>
          </p:nvPr>
        </p:nvSpPr>
        <p:spPr>
          <a:xfrm>
            <a:off x="6629700" y="4137625"/>
            <a:ext cx="2090400" cy="6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
              <a:t>α= 0 → masked loss </a:t>
            </a:r>
            <a:endParaRPr/>
          </a:p>
          <a:p>
            <a:pPr indent="0" lvl="0" marL="0" rtl="0" algn="l">
              <a:spcBef>
                <a:spcPts val="1000"/>
              </a:spcBef>
              <a:spcAft>
                <a:spcPts val="200"/>
              </a:spcAft>
              <a:buNone/>
            </a:pPr>
            <a:r>
              <a:rPr lang="sv"/>
              <a:t>α= 1 → whole loss</a:t>
            </a:r>
            <a:endParaRPr/>
          </a:p>
        </p:txBody>
      </p:sp>
      <p:sp>
        <p:nvSpPr>
          <p:cNvPr id="449" name="Google Shape;449;p44"/>
          <p:cNvSpPr/>
          <p:nvPr/>
        </p:nvSpPr>
        <p:spPr>
          <a:xfrm>
            <a:off x="6387600" y="4111225"/>
            <a:ext cx="242100" cy="673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txBox="1"/>
          <p:nvPr>
            <p:ph idx="1" type="body"/>
          </p:nvPr>
        </p:nvSpPr>
        <p:spPr>
          <a:xfrm>
            <a:off x="94575" y="4897175"/>
            <a:ext cx="6838500" cy="2586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rPr lang="sv" sz="1000"/>
              <a:t>This i</a:t>
            </a:r>
            <a:r>
              <a:rPr lang="sv" sz="1000"/>
              <a:t>dea is adapted from He et al.’s ‘Masked Autoencoders Are Scalable Vision Learners’ 2022.</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sz="3100"/>
              <a:t>Reconstructed Images</a:t>
            </a:r>
            <a:endParaRPr sz="3100"/>
          </a:p>
        </p:txBody>
      </p:sp>
      <p:pic>
        <p:nvPicPr>
          <p:cNvPr id="456" name="Google Shape;456;p45"/>
          <p:cNvPicPr preferRelativeResize="0"/>
          <p:nvPr/>
        </p:nvPicPr>
        <p:blipFill rotWithShape="1">
          <a:blip r:embed="rId3">
            <a:alphaModFix/>
          </a:blip>
          <a:srcRect b="9983" l="20771" r="19019" t="12742"/>
          <a:stretch/>
        </p:blipFill>
        <p:spPr>
          <a:xfrm>
            <a:off x="40825" y="1046925"/>
            <a:ext cx="2667826" cy="2880976"/>
          </a:xfrm>
          <a:prstGeom prst="rect">
            <a:avLst/>
          </a:prstGeom>
          <a:noFill/>
          <a:ln>
            <a:noFill/>
          </a:ln>
        </p:spPr>
      </p:pic>
      <p:pic>
        <p:nvPicPr>
          <p:cNvPr id="457" name="Google Shape;457;p45"/>
          <p:cNvPicPr preferRelativeResize="0"/>
          <p:nvPr/>
        </p:nvPicPr>
        <p:blipFill rotWithShape="1">
          <a:blip r:embed="rId4">
            <a:alphaModFix/>
          </a:blip>
          <a:srcRect b="10121" l="21151" r="19164" t="10989"/>
          <a:stretch/>
        </p:blipFill>
        <p:spPr>
          <a:xfrm>
            <a:off x="2797450" y="1046925"/>
            <a:ext cx="2906226" cy="2880976"/>
          </a:xfrm>
          <a:prstGeom prst="rect">
            <a:avLst/>
          </a:prstGeom>
          <a:noFill/>
          <a:ln>
            <a:noFill/>
          </a:ln>
        </p:spPr>
      </p:pic>
      <p:pic>
        <p:nvPicPr>
          <p:cNvPr id="458" name="Google Shape;458;p45"/>
          <p:cNvPicPr preferRelativeResize="0"/>
          <p:nvPr/>
        </p:nvPicPr>
        <p:blipFill rotWithShape="1">
          <a:blip r:embed="rId5">
            <a:alphaModFix/>
          </a:blip>
          <a:srcRect b="10233" l="21835" r="19132" t="11408"/>
          <a:stretch/>
        </p:blipFill>
        <p:spPr>
          <a:xfrm>
            <a:off x="5890250" y="1040813"/>
            <a:ext cx="2906226" cy="2893205"/>
          </a:xfrm>
          <a:prstGeom prst="rect">
            <a:avLst/>
          </a:prstGeom>
          <a:noFill/>
          <a:ln>
            <a:noFill/>
          </a:ln>
        </p:spPr>
      </p:pic>
      <p:sp>
        <p:nvSpPr>
          <p:cNvPr id="459" name="Google Shape;459;p45"/>
          <p:cNvSpPr txBox="1"/>
          <p:nvPr>
            <p:ph idx="1" type="body"/>
          </p:nvPr>
        </p:nvSpPr>
        <p:spPr>
          <a:xfrm>
            <a:off x="449800" y="4050600"/>
            <a:ext cx="8172000" cy="6738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sv"/>
              <a:t>Reconstructed images are not good but not bad either</a:t>
            </a:r>
            <a:endParaRPr/>
          </a:p>
          <a:p>
            <a:pPr indent="-330200" lvl="0" marL="457200" rtl="0" algn="l">
              <a:spcBef>
                <a:spcPts val="0"/>
              </a:spcBef>
              <a:spcAft>
                <a:spcPts val="0"/>
              </a:spcAft>
              <a:buSzPts val="1600"/>
              <a:buChar char="•"/>
            </a:pPr>
            <a:r>
              <a:rPr lang="sv"/>
              <a:t>Details about the </a:t>
            </a:r>
            <a:r>
              <a:rPr lang="sv"/>
              <a:t>dark</a:t>
            </a:r>
            <a:r>
              <a:rPr lang="sv"/>
              <a:t> and bright places are correctly reconstructed</a:t>
            </a:r>
            <a:endParaRPr/>
          </a:p>
          <a:p>
            <a:pPr indent="-330200" lvl="0" marL="457200" rtl="0" algn="l">
              <a:spcBef>
                <a:spcPts val="0"/>
              </a:spcBef>
              <a:spcAft>
                <a:spcPts val="0"/>
              </a:spcAft>
              <a:buSzPts val="1600"/>
              <a:buChar char="•"/>
            </a:pPr>
            <a:r>
              <a:rPr lang="sv"/>
              <a:t>Observe the pixelated reconstruction (In this experiment we used </a:t>
            </a:r>
            <a:r>
              <a:rPr lang="sv"/>
              <a:t>α= 0</a:t>
            </a:r>
            <a:r>
              <a:rPr lang="sv"/>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6"/>
          <p:cNvPicPr preferRelativeResize="0"/>
          <p:nvPr/>
        </p:nvPicPr>
        <p:blipFill>
          <a:blip r:embed="rId3">
            <a:alphaModFix/>
          </a:blip>
          <a:stretch>
            <a:fillRect/>
          </a:stretch>
        </p:blipFill>
        <p:spPr>
          <a:xfrm>
            <a:off x="576275" y="917726"/>
            <a:ext cx="8303050" cy="3308049"/>
          </a:xfrm>
          <a:prstGeom prst="rect">
            <a:avLst/>
          </a:prstGeom>
          <a:noFill/>
          <a:ln>
            <a:noFill/>
          </a:ln>
        </p:spPr>
      </p:pic>
      <p:sp>
        <p:nvSpPr>
          <p:cNvPr id="465" name="Google Shape;465;p46"/>
          <p:cNvSpPr txBox="1"/>
          <p:nvPr>
            <p:ph type="title"/>
          </p:nvPr>
        </p:nvSpPr>
        <p:spPr>
          <a:xfrm>
            <a:off x="1065438" y="18330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sz="3100"/>
              <a:t>Finetuning</a:t>
            </a:r>
            <a:endParaRPr sz="3100"/>
          </a:p>
        </p:txBody>
      </p:sp>
      <p:sp>
        <p:nvSpPr>
          <p:cNvPr id="466" name="Google Shape;466;p46"/>
          <p:cNvSpPr txBox="1"/>
          <p:nvPr>
            <p:ph idx="1" type="body"/>
          </p:nvPr>
        </p:nvSpPr>
        <p:spPr>
          <a:xfrm>
            <a:off x="410700" y="4286400"/>
            <a:ext cx="8211000" cy="611100"/>
          </a:xfrm>
          <a:prstGeom prst="rect">
            <a:avLst/>
          </a:prstGeom>
        </p:spPr>
        <p:txBody>
          <a:bodyPr anchorCtr="0" anchor="t" bIns="45700" lIns="91425" spcFirstLastPara="1" rIns="91425" wrap="square" tIns="45700">
            <a:noAutofit/>
          </a:bodyPr>
          <a:lstStyle/>
          <a:p>
            <a:pPr indent="0" lvl="0" marL="0" rtl="0" algn="ctr">
              <a:spcBef>
                <a:spcPts val="1000"/>
              </a:spcBef>
              <a:spcAft>
                <a:spcPts val="200"/>
              </a:spcAft>
              <a:buNone/>
            </a:pPr>
            <a:r>
              <a:rPr b="1" lang="sv">
                <a:solidFill>
                  <a:srgbClr val="FF0000"/>
                </a:solidFill>
              </a:rPr>
              <a:t>Finetuning in this case is </a:t>
            </a:r>
            <a:r>
              <a:rPr b="1" lang="sv">
                <a:solidFill>
                  <a:srgbClr val="FF0000"/>
                </a:solidFill>
              </a:rPr>
              <a:t>exactly</a:t>
            </a:r>
            <a:r>
              <a:rPr b="1" lang="sv">
                <a:solidFill>
                  <a:srgbClr val="FF0000"/>
                </a:solidFill>
              </a:rPr>
              <a:t> the same training as the original YOLO but with ‘pretrained’ weights from the pretraining.</a:t>
            </a:r>
            <a:endParaRPr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7"/>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Results for MAE</a:t>
            </a:r>
            <a:endParaRPr/>
          </a:p>
        </p:txBody>
      </p:sp>
      <p:graphicFrame>
        <p:nvGraphicFramePr>
          <p:cNvPr id="472" name="Google Shape;472;p47"/>
          <p:cNvGraphicFramePr/>
          <p:nvPr/>
        </p:nvGraphicFramePr>
        <p:xfrm>
          <a:off x="309800" y="1545530"/>
          <a:ext cx="3000000" cy="3000000"/>
        </p:xfrm>
        <a:graphic>
          <a:graphicData uri="http://schemas.openxmlformats.org/drawingml/2006/table">
            <a:tbl>
              <a:tblPr>
                <a:noFill/>
                <a:tableStyleId>{E8A6E810-8F82-4E15-88DC-B3DA89A29B13}</a:tableStyleId>
              </a:tblPr>
              <a:tblGrid>
                <a:gridCol w="4223075"/>
                <a:gridCol w="4223075"/>
              </a:tblGrid>
              <a:tr h="443475">
                <a:tc>
                  <a:txBody>
                    <a:bodyPr/>
                    <a:lstStyle/>
                    <a:p>
                      <a:pPr indent="0" lvl="0" marL="0" rtl="0" algn="l">
                        <a:spcBef>
                          <a:spcPts val="0"/>
                        </a:spcBef>
                        <a:spcAft>
                          <a:spcPts val="0"/>
                        </a:spcAft>
                        <a:buNone/>
                      </a:pPr>
                      <a:r>
                        <a:rPr lang="sv" sz="1900"/>
                        <a:t>Case</a:t>
                      </a:r>
                      <a:endParaRPr sz="1900"/>
                    </a:p>
                  </a:txBody>
                  <a:tcPr marT="91425" marB="91425" marR="91425" marL="91425"/>
                </a:tc>
                <a:tc>
                  <a:txBody>
                    <a:bodyPr/>
                    <a:lstStyle/>
                    <a:p>
                      <a:pPr indent="0" lvl="0" marL="0" rtl="0" algn="l">
                        <a:spcBef>
                          <a:spcPts val="0"/>
                        </a:spcBef>
                        <a:spcAft>
                          <a:spcPts val="0"/>
                        </a:spcAft>
                        <a:buNone/>
                      </a:pPr>
                      <a:r>
                        <a:rPr lang="sv" sz="1900"/>
                        <a:t>Mean Average Precision (mAP)</a:t>
                      </a:r>
                      <a:endParaRPr sz="1900"/>
                    </a:p>
                  </a:txBody>
                  <a:tcPr marT="91425" marB="91425" marR="91425" marL="91425"/>
                </a:tc>
              </a:tr>
              <a:tr h="715325">
                <a:tc>
                  <a:txBody>
                    <a:bodyPr/>
                    <a:lstStyle/>
                    <a:p>
                      <a:pPr indent="0" lvl="0" marL="0" rtl="0" algn="l">
                        <a:spcBef>
                          <a:spcPts val="0"/>
                        </a:spcBef>
                        <a:spcAft>
                          <a:spcPts val="0"/>
                        </a:spcAft>
                        <a:buNone/>
                      </a:pPr>
                      <a:r>
                        <a:rPr lang="sv" sz="1900"/>
                        <a:t>Basic YOLO</a:t>
                      </a:r>
                      <a:endParaRPr sz="1900"/>
                    </a:p>
                    <a:p>
                      <a:pPr indent="0" lvl="0" marL="0" rtl="0" algn="l">
                        <a:spcBef>
                          <a:spcPts val="0"/>
                        </a:spcBef>
                        <a:spcAft>
                          <a:spcPts val="0"/>
                        </a:spcAft>
                        <a:buNone/>
                      </a:pPr>
                      <a:r>
                        <a:t/>
                      </a:r>
                      <a:endParaRPr sz="1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sv" sz="1900">
                          <a:solidFill>
                            <a:schemeClr val="dk1"/>
                          </a:solidFill>
                        </a:rPr>
                        <a:t>0.426</a:t>
                      </a:r>
                      <a:endParaRPr sz="1900"/>
                    </a:p>
                  </a:txBody>
                  <a:tcPr marT="91425" marB="91425" marR="91425" marL="91425"/>
                </a:tc>
              </a:tr>
              <a:tr h="715325">
                <a:tc>
                  <a:txBody>
                    <a:bodyPr/>
                    <a:lstStyle/>
                    <a:p>
                      <a:pPr indent="0" lvl="0" marL="0" rtl="0" algn="l">
                        <a:spcBef>
                          <a:spcPts val="0"/>
                        </a:spcBef>
                        <a:spcAft>
                          <a:spcPts val="0"/>
                        </a:spcAft>
                        <a:buNone/>
                      </a:pPr>
                      <a:r>
                        <a:rPr lang="sv" sz="1900"/>
                        <a:t>MAE YOLO </a:t>
                      </a:r>
                      <a:endParaRPr sz="1900"/>
                    </a:p>
                    <a:p>
                      <a:pPr indent="0" lvl="0" marL="0" rtl="0" algn="l">
                        <a:spcBef>
                          <a:spcPts val="0"/>
                        </a:spcBef>
                        <a:spcAft>
                          <a:spcPts val="0"/>
                        </a:spcAft>
                        <a:buNone/>
                      </a:pPr>
                      <a:r>
                        <a:rPr lang="sv" sz="1900"/>
                        <a:t>Masking ratio=0.50</a:t>
                      </a:r>
                      <a:endParaRPr sz="1900"/>
                    </a:p>
                    <a:p>
                      <a:pPr indent="0" lvl="0" marL="0" rtl="0" algn="l">
                        <a:spcBef>
                          <a:spcPts val="0"/>
                        </a:spcBef>
                        <a:spcAft>
                          <a:spcPts val="0"/>
                        </a:spcAft>
                        <a:buNone/>
                      </a:pPr>
                      <a:r>
                        <a:rPr lang="sv" sz="1900">
                          <a:solidFill>
                            <a:schemeClr val="dk1"/>
                          </a:solidFill>
                        </a:rPr>
                        <a:t>α=0</a:t>
                      </a:r>
                      <a:endParaRPr sz="1900">
                        <a:solidFill>
                          <a:schemeClr val="dk1"/>
                        </a:solidFill>
                      </a:endParaRPr>
                    </a:p>
                    <a:p>
                      <a:pPr indent="0" lvl="0" marL="0" rtl="0" algn="l">
                        <a:spcBef>
                          <a:spcPts val="0"/>
                        </a:spcBef>
                        <a:spcAft>
                          <a:spcPts val="0"/>
                        </a:spcAft>
                        <a:buNone/>
                      </a:pPr>
                      <a:r>
                        <a:rPr lang="sv" sz="1900">
                          <a:solidFill>
                            <a:schemeClr val="dk1"/>
                          </a:solidFill>
                        </a:rPr>
                        <a:t>batch size =16</a:t>
                      </a:r>
                      <a:endParaRPr sz="1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sv" sz="1900">
                          <a:solidFill>
                            <a:schemeClr val="dk1"/>
                          </a:solidFill>
                        </a:rPr>
                        <a:t>0.415</a:t>
                      </a:r>
                      <a:endParaRPr sz="19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sz="3100"/>
              <a:t>Why MAE approach does not work?</a:t>
            </a:r>
            <a:endParaRPr sz="3100"/>
          </a:p>
        </p:txBody>
      </p:sp>
      <p:sp>
        <p:nvSpPr>
          <p:cNvPr id="478" name="Google Shape;478;p48"/>
          <p:cNvSpPr txBox="1"/>
          <p:nvPr>
            <p:ph idx="1" type="body"/>
          </p:nvPr>
        </p:nvSpPr>
        <p:spPr>
          <a:xfrm>
            <a:off x="1062000" y="1112400"/>
            <a:ext cx="7559700" cy="36120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 sz="2300"/>
              <a:t>The pretraining does not add valuable information towards YOLO’s performance. </a:t>
            </a:r>
            <a:endParaRPr sz="2300"/>
          </a:p>
          <a:p>
            <a:pPr indent="-374650" lvl="1" marL="914400" rtl="0" algn="l">
              <a:spcBef>
                <a:spcPts val="0"/>
              </a:spcBef>
              <a:spcAft>
                <a:spcPts val="0"/>
              </a:spcAft>
              <a:buSzPts val="2300"/>
              <a:buChar char="–"/>
            </a:pPr>
            <a:r>
              <a:rPr lang="sv" sz="2300"/>
              <a:t>Don’t use pretraining.</a:t>
            </a:r>
            <a:endParaRPr sz="2300"/>
          </a:p>
          <a:p>
            <a:pPr indent="0" lvl="0" marL="0" rtl="0" algn="l">
              <a:spcBef>
                <a:spcPts val="1000"/>
              </a:spcBef>
              <a:spcAft>
                <a:spcPts val="0"/>
              </a:spcAft>
              <a:buNone/>
            </a:pPr>
            <a:r>
              <a:t/>
            </a:r>
            <a:endParaRPr sz="100"/>
          </a:p>
          <a:p>
            <a:pPr indent="-374650" lvl="0" marL="457200" rtl="0" algn="l">
              <a:spcBef>
                <a:spcPts val="1000"/>
              </a:spcBef>
              <a:spcAft>
                <a:spcPts val="0"/>
              </a:spcAft>
              <a:buSzPts val="2300"/>
              <a:buChar char="•"/>
            </a:pPr>
            <a:r>
              <a:rPr lang="sv" sz="2300"/>
              <a:t>Because</a:t>
            </a:r>
            <a:r>
              <a:rPr lang="sv" sz="2300"/>
              <a:t> IR images don’t contain intense information.</a:t>
            </a:r>
            <a:endParaRPr sz="2300"/>
          </a:p>
          <a:p>
            <a:pPr indent="-374650" lvl="1" marL="914400" rtl="0" algn="l">
              <a:spcBef>
                <a:spcPts val="0"/>
              </a:spcBef>
              <a:spcAft>
                <a:spcPts val="0"/>
              </a:spcAft>
              <a:buSzPts val="2300"/>
              <a:buChar char="–"/>
            </a:pPr>
            <a:r>
              <a:rPr lang="sv" sz="2300"/>
              <a:t>Smaller masking ratio should be tested (if time allows)</a:t>
            </a:r>
            <a:endParaRPr sz="2300"/>
          </a:p>
          <a:p>
            <a:pPr indent="0" lvl="0" marL="0" rtl="0" algn="l">
              <a:spcBef>
                <a:spcPts val="1000"/>
              </a:spcBef>
              <a:spcAft>
                <a:spcPts val="0"/>
              </a:spcAft>
              <a:buNone/>
            </a:pPr>
            <a:r>
              <a:t/>
            </a:r>
            <a:endParaRPr sz="100"/>
          </a:p>
          <a:p>
            <a:pPr indent="-374650" lvl="0" marL="457200" rtl="0" algn="l">
              <a:spcBef>
                <a:spcPts val="1000"/>
              </a:spcBef>
              <a:spcAft>
                <a:spcPts val="0"/>
              </a:spcAft>
              <a:buSzPts val="2300"/>
              <a:buChar char="•"/>
            </a:pPr>
            <a:r>
              <a:rPr lang="sv" sz="2300"/>
              <a:t>The Detect layer in YOLO having too much of an effect on the classification</a:t>
            </a:r>
            <a:endParaRPr sz="2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9"/>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sz="3100"/>
              <a:t>PR-curves</a:t>
            </a:r>
            <a:endParaRPr sz="3100"/>
          </a:p>
        </p:txBody>
      </p:sp>
      <p:sp>
        <p:nvSpPr>
          <p:cNvPr id="484" name="Google Shape;484;p49"/>
          <p:cNvSpPr txBox="1"/>
          <p:nvPr>
            <p:ph idx="1" type="body"/>
          </p:nvPr>
        </p:nvSpPr>
        <p:spPr>
          <a:xfrm>
            <a:off x="6726900" y="2234850"/>
            <a:ext cx="1888500" cy="1275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sv" sz="1800"/>
              <a:t>MAE YOLO (mr=0.50, α=0, bs=16)</a:t>
            </a:r>
            <a:endParaRPr sz="1500"/>
          </a:p>
        </p:txBody>
      </p:sp>
      <p:pic>
        <p:nvPicPr>
          <p:cNvPr id="485" name="Google Shape;485;p49"/>
          <p:cNvPicPr preferRelativeResize="0"/>
          <p:nvPr/>
        </p:nvPicPr>
        <p:blipFill>
          <a:blip r:embed="rId3">
            <a:alphaModFix/>
          </a:blip>
          <a:stretch>
            <a:fillRect/>
          </a:stretch>
        </p:blipFill>
        <p:spPr>
          <a:xfrm>
            <a:off x="1116298" y="927102"/>
            <a:ext cx="5610598" cy="3800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Kaist dataset</a:t>
            </a:r>
            <a:endParaRPr/>
          </a:p>
        </p:txBody>
      </p:sp>
      <p:sp>
        <p:nvSpPr>
          <p:cNvPr id="491" name="Google Shape;491;p50"/>
          <p:cNvSpPr txBox="1"/>
          <p:nvPr>
            <p:ph idx="1" type="body"/>
          </p:nvPr>
        </p:nvSpPr>
        <p:spPr>
          <a:xfrm>
            <a:off x="1062000" y="1112400"/>
            <a:ext cx="7559700" cy="3612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
              <a:t>Motivation:</a:t>
            </a:r>
            <a:endParaRPr/>
          </a:p>
          <a:p>
            <a:pPr indent="-330200" lvl="0" marL="457200" rtl="0" algn="l">
              <a:spcBef>
                <a:spcPts val="1000"/>
              </a:spcBef>
              <a:spcAft>
                <a:spcPts val="0"/>
              </a:spcAft>
              <a:buSzPts val="1600"/>
              <a:buChar char="•"/>
            </a:pPr>
            <a:r>
              <a:rPr lang="sv"/>
              <a:t>The images in Flir dataset are quite good, and we can’t see a significant improvement.</a:t>
            </a:r>
            <a:endParaRPr/>
          </a:p>
          <a:p>
            <a:pPr indent="-330200" lvl="0" marL="457200" rtl="0" algn="l">
              <a:spcBef>
                <a:spcPts val="0"/>
              </a:spcBef>
              <a:spcAft>
                <a:spcPts val="0"/>
              </a:spcAft>
              <a:buSzPts val="1600"/>
              <a:buChar char="•"/>
            </a:pPr>
            <a:r>
              <a:rPr lang="sv"/>
              <a:t>Some proposals might work using a dataset with comparatively low quality.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
              <a:t>Description:</a:t>
            </a:r>
            <a:endParaRPr/>
          </a:p>
          <a:p>
            <a:pPr indent="-330200" lvl="0" marL="457200" rtl="0" algn="l">
              <a:spcBef>
                <a:spcPts val="1000"/>
              </a:spcBef>
              <a:spcAft>
                <a:spcPts val="0"/>
              </a:spcAft>
              <a:buSzPts val="1600"/>
              <a:buChar char="•"/>
            </a:pPr>
            <a:r>
              <a:rPr lang="sv"/>
              <a:t>Captures v</a:t>
            </a:r>
            <a:r>
              <a:rPr lang="sv"/>
              <a:t>arious regular traffic scenes at day and night time</a:t>
            </a:r>
            <a:endParaRPr/>
          </a:p>
          <a:p>
            <a:pPr indent="-330200" lvl="0" marL="457200" rtl="0" algn="l">
              <a:spcBef>
                <a:spcPts val="0"/>
              </a:spcBef>
              <a:spcAft>
                <a:spcPts val="0"/>
              </a:spcAft>
              <a:buSzPts val="1600"/>
              <a:buChar char="•"/>
            </a:pPr>
            <a:r>
              <a:rPr lang="sv"/>
              <a:t>C</a:t>
            </a:r>
            <a:r>
              <a:rPr lang="sv"/>
              <a:t>onsists of 95k </a:t>
            </a:r>
            <a:r>
              <a:rPr lang="sv"/>
              <a:t>640x480 </a:t>
            </a:r>
            <a:r>
              <a:rPr lang="sv"/>
              <a:t>color-thermal pairs taken from a vehicle </a:t>
            </a:r>
            <a:endParaRPr/>
          </a:p>
          <a:p>
            <a:pPr indent="-330200" lvl="0" marL="457200" rtl="0" algn="l">
              <a:spcBef>
                <a:spcPts val="0"/>
              </a:spcBef>
              <a:spcAft>
                <a:spcPts val="0"/>
              </a:spcAft>
              <a:buSzPts val="1600"/>
              <a:buChar char="•"/>
            </a:pPr>
            <a:r>
              <a:rPr lang="sv"/>
              <a:t>Four classes: person, people, cyclist, not sure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1"/>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Conclusion</a:t>
            </a:r>
            <a:endParaRPr/>
          </a:p>
        </p:txBody>
      </p:sp>
      <p:graphicFrame>
        <p:nvGraphicFramePr>
          <p:cNvPr id="497" name="Google Shape;497;p51"/>
          <p:cNvGraphicFramePr/>
          <p:nvPr/>
        </p:nvGraphicFramePr>
        <p:xfrm>
          <a:off x="377025" y="1224975"/>
          <a:ext cx="3000000" cy="3000000"/>
        </p:xfrm>
        <a:graphic>
          <a:graphicData uri="http://schemas.openxmlformats.org/drawingml/2006/table">
            <a:tbl>
              <a:tblPr>
                <a:noFill/>
                <a:tableStyleId>{E8A6E810-8F82-4E15-88DC-B3DA89A29B13}</a:tableStyleId>
              </a:tblPr>
              <a:tblGrid>
                <a:gridCol w="578925"/>
                <a:gridCol w="977225"/>
                <a:gridCol w="1171250"/>
                <a:gridCol w="1103850"/>
                <a:gridCol w="1028125"/>
                <a:gridCol w="1255425"/>
                <a:gridCol w="1139100"/>
                <a:gridCol w="1136050"/>
              </a:tblGrid>
              <a:tr h="381000">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Basic YOLO</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Adding P2 layer</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Dilation and sub-pixel conv</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SE Attention(1)</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CBAM Attention(1)</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SK Attention(1)</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SK Attention(2)</a:t>
                      </a:r>
                      <a:endParaRPr sz="1000">
                        <a:solidFill>
                          <a:schemeClr val="dk1"/>
                        </a:solidFill>
                      </a:endParaRPr>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Flir</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0.426</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0.446</a:t>
                      </a:r>
                      <a:endParaRPr sz="1000"/>
                    </a:p>
                  </a:txBody>
                  <a:tcPr marT="91425" marB="91425" marR="91425" marL="91425" anchor="ctr">
                    <a:solidFill>
                      <a:srgbClr val="FFFF00"/>
                    </a:solidFill>
                  </a:tcPr>
                </a:tc>
                <a:tc>
                  <a:txBody>
                    <a:bodyPr/>
                    <a:lstStyle/>
                    <a:p>
                      <a:pPr indent="0" lvl="0" marL="0" rtl="0" algn="ctr">
                        <a:spcBef>
                          <a:spcPts val="0"/>
                        </a:spcBef>
                        <a:spcAft>
                          <a:spcPts val="0"/>
                        </a:spcAft>
                        <a:buNone/>
                      </a:pPr>
                      <a:r>
                        <a:rPr lang="sv" sz="1000">
                          <a:solidFill>
                            <a:schemeClr val="dk1"/>
                          </a:solidFill>
                        </a:rPr>
                        <a:t>0.426</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0.411</a:t>
                      </a:r>
                      <a:endParaRPr sz="10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0.428</a:t>
                      </a:r>
                      <a:endParaRPr sz="1000"/>
                    </a:p>
                  </a:txBody>
                  <a:tcPr marT="91425" marB="91425" marR="91425" marL="91425" anchor="ctr">
                    <a:solidFill>
                      <a:srgbClr val="FFFF00"/>
                    </a:solidFill>
                  </a:tcPr>
                </a:tc>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0.408</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0.441</a:t>
                      </a:r>
                      <a:endParaRPr sz="1000">
                        <a:solidFill>
                          <a:schemeClr val="dk1"/>
                        </a:solidFill>
                      </a:endParaRPr>
                    </a:p>
                  </a:txBody>
                  <a:tcPr marT="91425" marB="91425" marR="91425" marL="91425" anchor="ctr">
                    <a:solidFill>
                      <a:srgbClr val="FFFF00"/>
                    </a:solidFill>
                  </a:tcPr>
                </a:tc>
              </a:tr>
              <a:tr h="381000">
                <a:tc>
                  <a:txBody>
                    <a:bodyPr/>
                    <a:lstStyle/>
                    <a:p>
                      <a:pPr indent="0" lvl="0" marL="0" rtl="0" algn="ctr">
                        <a:spcBef>
                          <a:spcPts val="0"/>
                        </a:spcBef>
                        <a:spcAft>
                          <a:spcPts val="0"/>
                        </a:spcAft>
                        <a:buClr>
                          <a:schemeClr val="dk1"/>
                        </a:buClr>
                        <a:buSzPts val="1100"/>
                        <a:buFont typeface="Arial"/>
                        <a:buNone/>
                      </a:pPr>
                      <a:r>
                        <a:rPr lang="sv" sz="1000">
                          <a:solidFill>
                            <a:schemeClr val="dk1"/>
                          </a:solidFill>
                        </a:rPr>
                        <a:t>Kaist</a:t>
                      </a:r>
                      <a:endParaRPr sz="1000"/>
                    </a:p>
                  </a:txBody>
                  <a:tcPr marT="91425" marB="91425" marR="91425" marL="91425" anchor="ctr"/>
                </a:tc>
                <a:tc>
                  <a:txBody>
                    <a:bodyPr/>
                    <a:lstStyle/>
                    <a:p>
                      <a:pPr indent="0" lvl="0" marL="0" rtl="0" algn="ctr">
                        <a:spcBef>
                          <a:spcPts val="0"/>
                        </a:spcBef>
                        <a:spcAft>
                          <a:spcPts val="0"/>
                        </a:spcAft>
                        <a:buNone/>
                      </a:pPr>
                      <a:r>
                        <a:rPr lang="sv" sz="1000"/>
                        <a:t>0.208</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rPr lang="sv" sz="1000"/>
                        <a:t>0.212</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r>
            </a:tbl>
          </a:graphicData>
        </a:graphic>
      </p:graphicFrame>
      <p:graphicFrame>
        <p:nvGraphicFramePr>
          <p:cNvPr id="498" name="Google Shape;498;p51"/>
          <p:cNvGraphicFramePr/>
          <p:nvPr/>
        </p:nvGraphicFramePr>
        <p:xfrm>
          <a:off x="377025" y="2571750"/>
          <a:ext cx="3000000" cy="3000000"/>
        </p:xfrm>
        <a:graphic>
          <a:graphicData uri="http://schemas.openxmlformats.org/drawingml/2006/table">
            <a:tbl>
              <a:tblPr>
                <a:noFill/>
                <a:tableStyleId>{E8A6E810-8F82-4E15-88DC-B3DA89A29B13}</a:tableStyleId>
              </a:tblPr>
              <a:tblGrid>
                <a:gridCol w="578925"/>
                <a:gridCol w="977225"/>
                <a:gridCol w="1171250"/>
                <a:gridCol w="1103850"/>
                <a:gridCol w="1028125"/>
                <a:gridCol w="1255425"/>
                <a:gridCol w="1139100"/>
                <a:gridCol w="1136050"/>
              </a:tblGrid>
              <a:tr h="381000">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Spatial Attention(1)</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Spatial Attention(2)</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Image denoising</a:t>
                      </a:r>
                      <a:endParaRPr sz="1000">
                        <a:solidFill>
                          <a:schemeClr val="dk1"/>
                        </a:solidFill>
                      </a:endParaRPr>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Image enhancement</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MAE YOLO (mr=0.50, α=0, bs=16)</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sv" sz="1000">
                          <a:solidFill>
                            <a:schemeClr val="dk1"/>
                          </a:solidFill>
                        </a:rPr>
                        <a:t>BotNet</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sv" sz="1000">
                          <a:solidFill>
                            <a:schemeClr val="dk1"/>
                          </a:solidFill>
                        </a:rPr>
                        <a:t>P2 layer and dilation</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lang="sv" sz="1000">
                          <a:solidFill>
                            <a:schemeClr val="dk1"/>
                          </a:solidFill>
                        </a:rPr>
                        <a:t>Flir</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0.418</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0.433</a:t>
                      </a:r>
                      <a:endParaRPr sz="1000"/>
                    </a:p>
                  </a:txBody>
                  <a:tcPr marT="91425" marB="91425" marR="91425" marL="91425" anchor="ctr">
                    <a:solidFill>
                      <a:srgbClr val="FFFF00"/>
                    </a:solidFill>
                  </a:tcPr>
                </a:tc>
                <a:tc>
                  <a:txBody>
                    <a:bodyPr/>
                    <a:lstStyle/>
                    <a:p>
                      <a:pPr indent="0" lvl="0" marL="0" rtl="0" algn="ctr">
                        <a:spcBef>
                          <a:spcPts val="0"/>
                        </a:spcBef>
                        <a:spcAft>
                          <a:spcPts val="0"/>
                        </a:spcAft>
                        <a:buNone/>
                      </a:pPr>
                      <a:r>
                        <a:rPr lang="sv" sz="1000">
                          <a:solidFill>
                            <a:schemeClr val="dk1"/>
                          </a:solidFill>
                        </a:rPr>
                        <a:t>0.409</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0.342</a:t>
                      </a:r>
                      <a:endParaRPr sz="1000"/>
                    </a:p>
                  </a:txBody>
                  <a:tcPr marT="91425" marB="91425" marR="91425" marL="91425" anchor="ctr"/>
                </a:tc>
                <a:tc>
                  <a:txBody>
                    <a:bodyPr/>
                    <a:lstStyle/>
                    <a:p>
                      <a:pPr indent="0" lvl="0" marL="0" rtl="0" algn="ctr">
                        <a:spcBef>
                          <a:spcPts val="0"/>
                        </a:spcBef>
                        <a:spcAft>
                          <a:spcPts val="0"/>
                        </a:spcAft>
                        <a:buNone/>
                      </a:pPr>
                      <a:r>
                        <a:rPr lang="sv" sz="1000">
                          <a:solidFill>
                            <a:schemeClr val="dk1"/>
                          </a:solidFill>
                        </a:rPr>
                        <a:t>0.415</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sv" sz="1000">
                          <a:solidFill>
                            <a:schemeClr val="dk1"/>
                          </a:solidFill>
                        </a:rPr>
                        <a:t>0.421</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sv" sz="1000">
                          <a:solidFill>
                            <a:schemeClr val="dk1"/>
                          </a:solidFill>
                        </a:rPr>
                        <a:t>0.473</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solidFill>
                      <a:srgbClr val="FFFF00"/>
                    </a:solidFill>
                  </a:tcPr>
                </a:tc>
              </a:tr>
              <a:tr h="381000">
                <a:tc>
                  <a:txBody>
                    <a:bodyPr/>
                    <a:lstStyle/>
                    <a:p>
                      <a:pPr indent="0" lvl="0" marL="0" rtl="0" algn="ctr">
                        <a:spcBef>
                          <a:spcPts val="0"/>
                        </a:spcBef>
                        <a:spcAft>
                          <a:spcPts val="0"/>
                        </a:spcAft>
                        <a:buNone/>
                      </a:pPr>
                      <a:r>
                        <a:rPr lang="sv" sz="1000">
                          <a:solidFill>
                            <a:schemeClr val="dk1"/>
                          </a:solidFill>
                        </a:rPr>
                        <a:t>Kaist</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tc>
                <a:tc>
                  <a:txBody>
                    <a:bodyPr/>
                    <a:lstStyle/>
                    <a:p>
                      <a:pPr indent="0" lvl="0" marL="0" rtl="0" algn="ctr">
                        <a:spcBef>
                          <a:spcPts val="0"/>
                        </a:spcBef>
                        <a:spcAft>
                          <a:spcPts val="0"/>
                        </a:spcAft>
                        <a:buNone/>
                      </a:pPr>
                      <a:r>
                        <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sv" sz="1000"/>
                        <a:t>0.206</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
        <p:nvSpPr>
          <p:cNvPr id="499" name="Google Shape;499;p51"/>
          <p:cNvSpPr txBox="1"/>
          <p:nvPr/>
        </p:nvSpPr>
        <p:spPr>
          <a:xfrm>
            <a:off x="759775" y="4118425"/>
            <a:ext cx="676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000"/>
              <a:t>(1): attention layer only between backbone and head</a:t>
            </a:r>
            <a:endParaRPr sz="1000"/>
          </a:p>
          <a:p>
            <a:pPr indent="0" lvl="0" marL="0" rtl="0" algn="l">
              <a:spcBef>
                <a:spcPts val="0"/>
              </a:spcBef>
              <a:spcAft>
                <a:spcPts val="0"/>
              </a:spcAft>
              <a:buNone/>
            </a:pPr>
            <a:r>
              <a:rPr lang="sv" sz="1000"/>
              <a:t>(2): attention layer after each C3 in Backbone and after each Conv in Head</a:t>
            </a:r>
            <a:endParaRPr sz="1000"/>
          </a:p>
          <a:p>
            <a:pPr indent="0" lvl="0" marL="0" rtl="0" algn="l">
              <a:spcBef>
                <a:spcPts val="0"/>
              </a:spcBef>
              <a:spcAft>
                <a:spcPts val="0"/>
              </a:spcAft>
              <a:buNone/>
            </a:pPr>
            <a:r>
              <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Lessons learnt</a:t>
            </a:r>
            <a:endParaRPr/>
          </a:p>
        </p:txBody>
      </p:sp>
      <p:sp>
        <p:nvSpPr>
          <p:cNvPr id="505" name="Google Shape;505;p52"/>
          <p:cNvSpPr txBox="1"/>
          <p:nvPr>
            <p:ph idx="1" type="body"/>
          </p:nvPr>
        </p:nvSpPr>
        <p:spPr>
          <a:xfrm>
            <a:off x="1057025" y="925550"/>
            <a:ext cx="7559700" cy="3856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
              <a:t>Proposals working:</a:t>
            </a:r>
            <a:endParaRPr/>
          </a:p>
          <a:p>
            <a:pPr indent="-311150" lvl="0" marL="457200" rtl="0" algn="l">
              <a:spcBef>
                <a:spcPts val="1000"/>
              </a:spcBef>
              <a:spcAft>
                <a:spcPts val="0"/>
              </a:spcAft>
              <a:buSzPts val="1300"/>
              <a:buChar char="•"/>
            </a:pPr>
            <a:r>
              <a:rPr lang="sv" sz="1300"/>
              <a:t>P2 layer</a:t>
            </a:r>
            <a:endParaRPr sz="1300"/>
          </a:p>
          <a:p>
            <a:pPr indent="-311150" lvl="0" marL="457200" rtl="0" algn="l">
              <a:spcBef>
                <a:spcPts val="0"/>
              </a:spcBef>
              <a:spcAft>
                <a:spcPts val="0"/>
              </a:spcAft>
              <a:buSzPts val="1300"/>
              <a:buChar char="•"/>
            </a:pPr>
            <a:r>
              <a:rPr lang="sv" sz="1300"/>
              <a:t>Combination of P2 layer and dilation conv</a:t>
            </a:r>
            <a:endParaRPr sz="1300"/>
          </a:p>
          <a:p>
            <a:pPr indent="-311150" lvl="0" marL="457200" rtl="0" algn="l">
              <a:spcBef>
                <a:spcPts val="0"/>
              </a:spcBef>
              <a:spcAft>
                <a:spcPts val="0"/>
              </a:spcAft>
              <a:buSzPts val="1300"/>
              <a:buChar char="•"/>
            </a:pPr>
            <a:r>
              <a:rPr lang="sv" sz="1300"/>
              <a:t>CBAM Attention with attention layer only between backbone and head</a:t>
            </a:r>
            <a:endParaRPr sz="1300"/>
          </a:p>
          <a:p>
            <a:pPr indent="-311150" lvl="0" marL="457200" rtl="0" algn="l">
              <a:spcBef>
                <a:spcPts val="0"/>
              </a:spcBef>
              <a:spcAft>
                <a:spcPts val="0"/>
              </a:spcAft>
              <a:buSzPts val="1300"/>
              <a:buChar char="•"/>
            </a:pPr>
            <a:r>
              <a:rPr lang="sv" sz="1300"/>
              <a:t>SK</a:t>
            </a:r>
            <a:r>
              <a:rPr lang="sv" sz="1300"/>
              <a:t> Attention with attention layer after each C3 in Backbone and after each Conv in Head</a:t>
            </a:r>
            <a:endParaRPr sz="1300"/>
          </a:p>
          <a:p>
            <a:pPr indent="-311150" lvl="0" marL="457200" rtl="0" algn="l">
              <a:spcBef>
                <a:spcPts val="0"/>
              </a:spcBef>
              <a:spcAft>
                <a:spcPts val="0"/>
              </a:spcAft>
              <a:buSzPts val="1300"/>
              <a:buChar char="•"/>
            </a:pPr>
            <a:r>
              <a:rPr lang="sv" sz="1300"/>
              <a:t>Spatial</a:t>
            </a:r>
            <a:r>
              <a:rPr lang="sv" sz="1300"/>
              <a:t> Attention with attention layer after each C3 in Backbone and after each Conv in Head</a:t>
            </a:r>
            <a:endParaRPr sz="1300"/>
          </a:p>
          <a:p>
            <a:pPr indent="0" lvl="0" marL="0" rtl="0" algn="l">
              <a:spcBef>
                <a:spcPts val="1000"/>
              </a:spcBef>
              <a:spcAft>
                <a:spcPts val="0"/>
              </a:spcAft>
              <a:buNone/>
            </a:pPr>
            <a:r>
              <a:rPr lang="sv"/>
              <a:t>How we adjusted:</a:t>
            </a:r>
            <a:endParaRPr/>
          </a:p>
          <a:p>
            <a:pPr indent="-311150" lvl="0" marL="457200" rtl="0" algn="l">
              <a:spcBef>
                <a:spcPts val="1000"/>
              </a:spcBef>
              <a:spcAft>
                <a:spcPts val="0"/>
              </a:spcAft>
              <a:buSzPts val="1300"/>
              <a:buChar char="•"/>
            </a:pPr>
            <a:r>
              <a:rPr lang="sv" sz="1300"/>
              <a:t>Improved the structure in different ways e.g. adding one layer or multiple layers</a:t>
            </a:r>
            <a:endParaRPr sz="1300"/>
          </a:p>
          <a:p>
            <a:pPr indent="-311150" lvl="0" marL="457200" rtl="0" algn="l">
              <a:spcBef>
                <a:spcPts val="0"/>
              </a:spcBef>
              <a:spcAft>
                <a:spcPts val="0"/>
              </a:spcAft>
              <a:buSzPts val="1300"/>
              <a:buChar char="•"/>
            </a:pPr>
            <a:r>
              <a:rPr lang="sv" sz="1300"/>
              <a:t>Tried different parameters</a:t>
            </a:r>
            <a:endParaRPr sz="1300"/>
          </a:p>
          <a:p>
            <a:pPr indent="-311150" lvl="0" marL="457200" rtl="0" algn="l">
              <a:spcBef>
                <a:spcPts val="0"/>
              </a:spcBef>
              <a:spcAft>
                <a:spcPts val="0"/>
              </a:spcAft>
              <a:buSzPts val="1300"/>
              <a:buChar char="•"/>
            </a:pPr>
            <a:r>
              <a:rPr lang="sv" sz="1300"/>
              <a:t>Combined two proposals</a:t>
            </a:r>
            <a:endParaRPr sz="1300"/>
          </a:p>
          <a:p>
            <a:pPr indent="-311150" lvl="0" marL="457200" rtl="0" algn="l">
              <a:spcBef>
                <a:spcPts val="0"/>
              </a:spcBef>
              <a:spcAft>
                <a:spcPts val="0"/>
              </a:spcAft>
              <a:buSzPts val="1300"/>
              <a:buChar char="•"/>
            </a:pPr>
            <a:r>
              <a:rPr lang="sv" sz="1300"/>
              <a:t>Used different datasets</a:t>
            </a:r>
            <a:endParaRPr sz="1300"/>
          </a:p>
          <a:p>
            <a:pPr indent="0" lvl="0" marL="0" rtl="0" algn="l">
              <a:spcBef>
                <a:spcPts val="1000"/>
              </a:spcBef>
              <a:spcAft>
                <a:spcPts val="0"/>
              </a:spcAft>
              <a:buNone/>
            </a:pPr>
            <a:r>
              <a:rPr lang="sv"/>
              <a:t>Wish to have done differently:</a:t>
            </a:r>
            <a:endParaRPr/>
          </a:p>
          <a:p>
            <a:pPr indent="-311150" lvl="0" marL="457200" rtl="0" algn="l">
              <a:spcBef>
                <a:spcPts val="1000"/>
              </a:spcBef>
              <a:spcAft>
                <a:spcPts val="0"/>
              </a:spcAft>
              <a:buSzPts val="1300"/>
              <a:buChar char="•"/>
            </a:pPr>
            <a:r>
              <a:rPr lang="sv" sz="1300"/>
              <a:t>Start to deal with Kaist dataset earlier</a:t>
            </a:r>
            <a:endParaRPr sz="1300"/>
          </a:p>
          <a:p>
            <a:pPr indent="-311150" lvl="0" marL="457200" rtl="0" algn="l">
              <a:spcBef>
                <a:spcPts val="0"/>
              </a:spcBef>
              <a:spcAft>
                <a:spcPts val="0"/>
              </a:spcAft>
              <a:buSzPts val="1300"/>
              <a:buChar char="•"/>
            </a:pPr>
            <a:r>
              <a:rPr lang="sv" sz="1300"/>
              <a:t>Try to find out a balance between accuracy and speed when experimenting</a:t>
            </a:r>
            <a:endParaRPr sz="1300"/>
          </a:p>
          <a:p>
            <a:pPr indent="0" lvl="0" marL="0" rtl="0" algn="l">
              <a:spcBef>
                <a:spcPts val="1000"/>
              </a:spcBef>
              <a:spcAft>
                <a:spcPts val="200"/>
              </a:spcAft>
              <a:buNone/>
            </a:pPr>
            <a:r>
              <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Timeline</a:t>
            </a:r>
            <a:endParaRPr/>
          </a:p>
        </p:txBody>
      </p:sp>
      <p:pic>
        <p:nvPicPr>
          <p:cNvPr id="511" name="Google Shape;511;p53"/>
          <p:cNvPicPr preferRelativeResize="0"/>
          <p:nvPr/>
        </p:nvPicPr>
        <p:blipFill>
          <a:blip r:embed="rId3">
            <a:alphaModFix/>
          </a:blip>
          <a:stretch>
            <a:fillRect/>
          </a:stretch>
        </p:blipFill>
        <p:spPr>
          <a:xfrm>
            <a:off x="460725" y="1543600"/>
            <a:ext cx="8222551" cy="234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Introduction/Motivation</a:t>
            </a:r>
            <a:endParaRPr/>
          </a:p>
        </p:txBody>
      </p:sp>
      <p:sp>
        <p:nvSpPr>
          <p:cNvPr id="305" name="Google Shape;305;p27"/>
          <p:cNvSpPr txBox="1"/>
          <p:nvPr>
            <p:ph idx="1" type="body"/>
          </p:nvPr>
        </p:nvSpPr>
        <p:spPr>
          <a:xfrm>
            <a:off x="920750" y="1177925"/>
            <a:ext cx="8143500" cy="36120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lang="sv" sz="2200"/>
              <a:t>Motivation:</a:t>
            </a:r>
            <a:endParaRPr sz="2200"/>
          </a:p>
          <a:p>
            <a:pPr indent="-330200" lvl="0" marL="457200" rtl="0" algn="l">
              <a:lnSpc>
                <a:spcPct val="150000"/>
              </a:lnSpc>
              <a:spcBef>
                <a:spcPts val="1000"/>
              </a:spcBef>
              <a:spcAft>
                <a:spcPts val="0"/>
              </a:spcAft>
              <a:buSzPts val="1600"/>
              <a:buAutoNum type="arabicPeriod"/>
            </a:pPr>
            <a:r>
              <a:rPr lang="sv"/>
              <a:t>Object detection models have achieved promising results in various tasks</a:t>
            </a:r>
            <a:endParaRPr/>
          </a:p>
          <a:p>
            <a:pPr indent="-330200" lvl="0" marL="457200" rtl="0" algn="l">
              <a:lnSpc>
                <a:spcPct val="150000"/>
              </a:lnSpc>
              <a:spcBef>
                <a:spcPts val="0"/>
              </a:spcBef>
              <a:spcAft>
                <a:spcPts val="0"/>
              </a:spcAft>
              <a:buSzPts val="1600"/>
              <a:buAutoNum type="arabicPeriod"/>
            </a:pPr>
            <a:r>
              <a:rPr lang="sv"/>
              <a:t>A challenging task in infrared images, as most models only focus on visible images</a:t>
            </a:r>
            <a:endParaRPr sz="2200"/>
          </a:p>
          <a:p>
            <a:pPr indent="0" lvl="0" marL="0" rtl="0" algn="l">
              <a:lnSpc>
                <a:spcPct val="150000"/>
              </a:lnSpc>
              <a:spcBef>
                <a:spcPts val="1200"/>
              </a:spcBef>
              <a:spcAft>
                <a:spcPts val="0"/>
              </a:spcAft>
              <a:buNone/>
            </a:pPr>
            <a:r>
              <a:rPr lang="sv" sz="2200"/>
              <a:t>Target:</a:t>
            </a:r>
            <a:endParaRPr sz="100"/>
          </a:p>
          <a:p>
            <a:pPr indent="-330200" lvl="0" marL="457200" rtl="0" algn="l">
              <a:lnSpc>
                <a:spcPct val="150000"/>
              </a:lnSpc>
              <a:spcBef>
                <a:spcPts val="1000"/>
              </a:spcBef>
              <a:spcAft>
                <a:spcPts val="0"/>
              </a:spcAft>
              <a:buSzPts val="1600"/>
              <a:buAutoNum type="arabicPeriod"/>
            </a:pPr>
            <a:r>
              <a:rPr lang="sv"/>
              <a:t>Design and build a YOLO-based network to detect objects for infrared images</a:t>
            </a:r>
            <a:endParaRPr sz="100"/>
          </a:p>
          <a:p>
            <a:pPr indent="-330200" lvl="0" marL="457200" rtl="0" algn="l">
              <a:lnSpc>
                <a:spcPct val="150000"/>
              </a:lnSpc>
              <a:spcBef>
                <a:spcPts val="0"/>
              </a:spcBef>
              <a:spcAft>
                <a:spcPts val="0"/>
              </a:spcAft>
              <a:buSzPts val="1600"/>
              <a:buAutoNum type="arabicPeriod"/>
            </a:pPr>
            <a:r>
              <a:rPr lang="sv"/>
              <a:t>Improve the network to increase its accuracy</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4"/>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Contribution</a:t>
            </a:r>
            <a:endParaRPr/>
          </a:p>
        </p:txBody>
      </p:sp>
      <p:graphicFrame>
        <p:nvGraphicFramePr>
          <p:cNvPr id="517" name="Google Shape;517;p54"/>
          <p:cNvGraphicFramePr/>
          <p:nvPr/>
        </p:nvGraphicFramePr>
        <p:xfrm>
          <a:off x="952500" y="1020050"/>
          <a:ext cx="3000000" cy="3000000"/>
        </p:xfrm>
        <a:graphic>
          <a:graphicData uri="http://schemas.openxmlformats.org/drawingml/2006/table">
            <a:tbl>
              <a:tblPr>
                <a:noFill/>
                <a:tableStyleId>{E8A6E810-8F82-4E15-88DC-B3DA89A29B13}</a:tableStyleId>
              </a:tblPr>
              <a:tblGrid>
                <a:gridCol w="1694925"/>
                <a:gridCol w="1103975"/>
                <a:gridCol w="1079900"/>
                <a:gridCol w="1061775"/>
                <a:gridCol w="1128100"/>
                <a:gridCol w="1170325"/>
              </a:tblGrid>
              <a:tr h="381000">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 sz="1200"/>
                        <a:t>Emil</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 sz="1200"/>
                        <a:t>Yutong</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 sz="1200"/>
                        <a:t>Qian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 sz="1200"/>
                        <a:t>Xiaolong</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 sz="1200"/>
                        <a:t>Fanxuan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Flir Dataset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 sz="1200"/>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Kaist Dataset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sv" sz="1200">
                          <a:solidFill>
                            <a:schemeClr val="dk1"/>
                          </a:solidFill>
                        </a:rPr>
                        <a:t>√</a:t>
                      </a:r>
                      <a:endParaRPr sz="1200">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sv" sz="1200">
                          <a:solidFill>
                            <a:schemeClr val="dk1"/>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P2 Layer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Subpixel and Dilation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Attention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Image Denoise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Image Enhancement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sv" sz="1200"/>
                        <a:t>MAE YOLO</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sv" sz="1200">
                          <a:solidFill>
                            <a:schemeClr val="dk1"/>
                          </a:solidFill>
                        </a:rPr>
                        <a: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sv" sz="1200">
                          <a:solidFill>
                            <a:schemeClr val="dk1"/>
                          </a:solidFill>
                        </a:rPr>
                        <a: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sv" sz="1200">
                          <a:solidFill>
                            <a:schemeClr val="dk1"/>
                          </a:solidFill>
                        </a:rPr>
                        <a:t>√</a:t>
                      </a:r>
                      <a:endParaRPr sz="1200"/>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sv" sz="1200"/>
                        <a:t>MHSA</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sv" sz="1200">
                          <a:solidFill>
                            <a:srgbClr val="000000"/>
                          </a:solidFill>
                        </a:rPr>
                        <a:t>√</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sv" sz="1200">
                          <a:solidFill>
                            <a:schemeClr val="dk1"/>
                          </a:solidFill>
                        </a:rPr>
                        <a:t>√</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Object detection for Infrared (IR) Image</a:t>
            </a:r>
            <a:endParaRPr/>
          </a:p>
        </p:txBody>
      </p:sp>
      <p:sp>
        <p:nvSpPr>
          <p:cNvPr id="311" name="Google Shape;311;p28"/>
          <p:cNvSpPr txBox="1"/>
          <p:nvPr>
            <p:ph idx="1" type="body"/>
          </p:nvPr>
        </p:nvSpPr>
        <p:spPr>
          <a:xfrm>
            <a:off x="1062000" y="960000"/>
            <a:ext cx="7559700" cy="12879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lang="sv" sz="1800"/>
              <a:t>IR images are images captured with infrared light</a:t>
            </a:r>
            <a:endParaRPr sz="1800"/>
          </a:p>
          <a:p>
            <a:pPr indent="-330200" lvl="0" marL="457200" rtl="0" algn="l">
              <a:lnSpc>
                <a:spcPct val="115000"/>
              </a:lnSpc>
              <a:spcBef>
                <a:spcPts val="0"/>
              </a:spcBef>
              <a:spcAft>
                <a:spcPts val="0"/>
              </a:spcAft>
              <a:buSzPts val="1600"/>
              <a:buChar char="●"/>
            </a:pPr>
            <a:r>
              <a:rPr lang="sv" sz="1800"/>
              <a:t>Not distinguished in the shape and boundary</a:t>
            </a:r>
            <a:endParaRPr sz="1800"/>
          </a:p>
          <a:p>
            <a:pPr indent="-342900" lvl="0" marL="457200" rtl="0" algn="l">
              <a:lnSpc>
                <a:spcPct val="115000"/>
              </a:lnSpc>
              <a:spcBef>
                <a:spcPts val="0"/>
              </a:spcBef>
              <a:spcAft>
                <a:spcPts val="0"/>
              </a:spcAft>
              <a:buSzPts val="1800"/>
              <a:buChar char="●"/>
            </a:pPr>
            <a:r>
              <a:rPr lang="sv" sz="1800"/>
              <a:t>The resolution is lower compared to RGB images</a:t>
            </a:r>
            <a:endParaRPr sz="1800"/>
          </a:p>
          <a:p>
            <a:pPr indent="-342900" lvl="0" marL="457200" rtl="0" algn="l">
              <a:lnSpc>
                <a:spcPct val="115000"/>
              </a:lnSpc>
              <a:spcBef>
                <a:spcPts val="0"/>
              </a:spcBef>
              <a:spcAft>
                <a:spcPts val="0"/>
              </a:spcAft>
              <a:buSzPts val="1800"/>
              <a:buChar char="●"/>
            </a:pPr>
            <a:r>
              <a:rPr lang="sv" sz="1800"/>
              <a:t>Contain much more noise (e.g.Gaussian noise)</a:t>
            </a:r>
            <a:endParaRPr sz="1800"/>
          </a:p>
          <a:p>
            <a:pPr indent="-342900" lvl="0" marL="457200" rtl="0" algn="l">
              <a:lnSpc>
                <a:spcPct val="115000"/>
              </a:lnSpc>
              <a:spcBef>
                <a:spcPts val="0"/>
              </a:spcBef>
              <a:spcAft>
                <a:spcPts val="0"/>
              </a:spcAft>
              <a:buSzPts val="1800"/>
              <a:buChar char="●"/>
            </a:pPr>
            <a:r>
              <a:rPr lang="sv" sz="1800"/>
              <a:t>Sensitive to temperature changes</a:t>
            </a:r>
            <a:endParaRPr sz="1800"/>
          </a:p>
        </p:txBody>
      </p:sp>
      <p:pic>
        <p:nvPicPr>
          <p:cNvPr id="312" name="Google Shape;312;p28"/>
          <p:cNvPicPr preferRelativeResize="0"/>
          <p:nvPr/>
        </p:nvPicPr>
        <p:blipFill>
          <a:blip r:embed="rId3">
            <a:alphaModFix/>
          </a:blip>
          <a:stretch>
            <a:fillRect/>
          </a:stretch>
        </p:blipFill>
        <p:spPr>
          <a:xfrm>
            <a:off x="1004050" y="2637825"/>
            <a:ext cx="6951054"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
              <a:t>Approach</a:t>
            </a:r>
            <a:endParaRPr/>
          </a:p>
        </p:txBody>
      </p:sp>
      <p:sp>
        <p:nvSpPr>
          <p:cNvPr id="318" name="Google Shape;318;p29"/>
          <p:cNvSpPr txBox="1"/>
          <p:nvPr>
            <p:ph idx="1" type="body"/>
          </p:nvPr>
        </p:nvSpPr>
        <p:spPr>
          <a:xfrm>
            <a:off x="1033575" y="1069775"/>
            <a:ext cx="7559700" cy="3612000"/>
          </a:xfrm>
          <a:prstGeom prst="rect">
            <a:avLst/>
          </a:prstGeom>
        </p:spPr>
        <p:txBody>
          <a:bodyPr anchorCtr="0" anchor="t" bIns="45700" lIns="91425" spcFirstLastPara="1" rIns="91425" wrap="square" tIns="45700">
            <a:noAutofit/>
          </a:bodyPr>
          <a:lstStyle/>
          <a:p>
            <a:pPr indent="-361950" lvl="0" marL="457200" rtl="0" algn="l">
              <a:lnSpc>
                <a:spcPct val="130000"/>
              </a:lnSpc>
              <a:spcBef>
                <a:spcPts val="0"/>
              </a:spcBef>
              <a:spcAft>
                <a:spcPts val="0"/>
              </a:spcAft>
              <a:buSzPts val="2100"/>
              <a:buAutoNum type="arabicPeriod"/>
            </a:pPr>
            <a:r>
              <a:rPr lang="sv" sz="2100"/>
              <a:t>Add P2 feature map layer</a:t>
            </a:r>
            <a:endParaRPr/>
          </a:p>
          <a:p>
            <a:pPr indent="-361950" lvl="0" marL="457200" rtl="0" algn="l">
              <a:lnSpc>
                <a:spcPct val="130000"/>
              </a:lnSpc>
              <a:spcBef>
                <a:spcPts val="0"/>
              </a:spcBef>
              <a:spcAft>
                <a:spcPts val="0"/>
              </a:spcAft>
              <a:buSzPts val="2100"/>
              <a:buAutoNum type="arabicPeriod"/>
            </a:pPr>
            <a:r>
              <a:rPr lang="sv" sz="2100"/>
              <a:t>Dilation and sub-pixel conv</a:t>
            </a:r>
            <a:endParaRPr/>
          </a:p>
          <a:p>
            <a:pPr indent="-361950" lvl="0" marL="457200" rtl="0" algn="l">
              <a:lnSpc>
                <a:spcPct val="130000"/>
              </a:lnSpc>
              <a:spcBef>
                <a:spcPts val="0"/>
              </a:spcBef>
              <a:spcAft>
                <a:spcPts val="0"/>
              </a:spcAft>
              <a:buSzPts val="2100"/>
              <a:buAutoNum type="arabicPeriod"/>
            </a:pPr>
            <a:r>
              <a:rPr lang="sv" sz="2100"/>
              <a:t>Combination of P2 and dilation</a:t>
            </a:r>
            <a:endParaRPr sz="2100"/>
          </a:p>
          <a:p>
            <a:pPr indent="-361950" lvl="0" marL="457200" rtl="0" algn="l">
              <a:lnSpc>
                <a:spcPct val="130000"/>
              </a:lnSpc>
              <a:spcBef>
                <a:spcPts val="0"/>
              </a:spcBef>
              <a:spcAft>
                <a:spcPts val="0"/>
              </a:spcAft>
              <a:buSzPts val="2100"/>
              <a:buAutoNum type="arabicPeriod"/>
            </a:pPr>
            <a:r>
              <a:rPr lang="sv" sz="2100"/>
              <a:t>Attention</a:t>
            </a:r>
            <a:endParaRPr sz="2100"/>
          </a:p>
          <a:p>
            <a:pPr indent="-361950" lvl="0" marL="457200" rtl="0" algn="l">
              <a:lnSpc>
                <a:spcPct val="130000"/>
              </a:lnSpc>
              <a:spcBef>
                <a:spcPts val="0"/>
              </a:spcBef>
              <a:spcAft>
                <a:spcPts val="0"/>
              </a:spcAft>
              <a:buSzPts val="2100"/>
              <a:buAutoNum type="arabicPeriod"/>
            </a:pPr>
            <a:r>
              <a:rPr lang="sv" sz="2100"/>
              <a:t>Image Denoise</a:t>
            </a:r>
            <a:endParaRPr sz="2100"/>
          </a:p>
          <a:p>
            <a:pPr indent="-361950" lvl="0" marL="457200" rtl="0" algn="l">
              <a:lnSpc>
                <a:spcPct val="130000"/>
              </a:lnSpc>
              <a:spcBef>
                <a:spcPts val="0"/>
              </a:spcBef>
              <a:spcAft>
                <a:spcPts val="0"/>
              </a:spcAft>
              <a:buSzPts val="2100"/>
              <a:buAutoNum type="arabicPeriod"/>
            </a:pPr>
            <a:r>
              <a:rPr lang="sv" sz="2100"/>
              <a:t>Image Enhancement</a:t>
            </a:r>
            <a:endParaRPr sz="2100"/>
          </a:p>
          <a:p>
            <a:pPr indent="-361950" lvl="0" marL="457200" rtl="0" algn="l">
              <a:lnSpc>
                <a:spcPct val="130000"/>
              </a:lnSpc>
              <a:spcBef>
                <a:spcPts val="0"/>
              </a:spcBef>
              <a:spcAft>
                <a:spcPts val="0"/>
              </a:spcAft>
              <a:buSzPts val="2100"/>
              <a:buAutoNum type="arabicPeriod"/>
            </a:pPr>
            <a:r>
              <a:rPr lang="sv" sz="2100"/>
              <a:t>BotNet</a:t>
            </a:r>
            <a:endParaRPr sz="2100"/>
          </a:p>
          <a:p>
            <a:pPr indent="-361950" lvl="0" marL="457200" rtl="0" algn="l">
              <a:lnSpc>
                <a:spcPct val="130000"/>
              </a:lnSpc>
              <a:spcBef>
                <a:spcPts val="0"/>
              </a:spcBef>
              <a:spcAft>
                <a:spcPts val="0"/>
              </a:spcAft>
              <a:buSzPts val="2100"/>
              <a:buAutoNum type="arabicPeriod"/>
            </a:pPr>
            <a:r>
              <a:rPr lang="sv" sz="2100"/>
              <a:t>MAE with Yolo </a:t>
            </a:r>
            <a:endParaRPr sz="2100"/>
          </a:p>
          <a:p>
            <a:pPr indent="0" lvl="0" marL="457200" rtl="0" algn="l">
              <a:lnSpc>
                <a:spcPct val="115000"/>
              </a:lnSpc>
              <a:spcBef>
                <a:spcPts val="1000"/>
              </a:spcBef>
              <a:spcAft>
                <a:spcPts val="200"/>
              </a:spcAft>
              <a:buNone/>
            </a:pPr>
            <a:r>
              <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386375" y="1062174"/>
            <a:ext cx="2544600" cy="965700"/>
          </a:xfrm>
          <a:prstGeom prst="rect">
            <a:avLst/>
          </a:prstGeom>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sv" sz="2500"/>
              <a:t>Adding P2 Layer</a:t>
            </a:r>
            <a:endParaRPr b="0" sz="100"/>
          </a:p>
        </p:txBody>
      </p:sp>
      <p:pic>
        <p:nvPicPr>
          <p:cNvPr id="324" name="Google Shape;324;p30"/>
          <p:cNvPicPr preferRelativeResize="0"/>
          <p:nvPr/>
        </p:nvPicPr>
        <p:blipFill>
          <a:blip r:embed="rId3">
            <a:alphaModFix/>
          </a:blip>
          <a:stretch>
            <a:fillRect/>
          </a:stretch>
        </p:blipFill>
        <p:spPr>
          <a:xfrm>
            <a:off x="3158912" y="0"/>
            <a:ext cx="5625712" cy="5143499"/>
          </a:xfrm>
          <a:prstGeom prst="rect">
            <a:avLst/>
          </a:prstGeom>
          <a:noFill/>
          <a:ln>
            <a:noFill/>
          </a:ln>
        </p:spPr>
      </p:pic>
      <p:sp>
        <p:nvSpPr>
          <p:cNvPr id="325" name="Google Shape;325;p30"/>
          <p:cNvSpPr txBox="1"/>
          <p:nvPr>
            <p:ph type="title"/>
          </p:nvPr>
        </p:nvSpPr>
        <p:spPr>
          <a:xfrm>
            <a:off x="8593475" y="4514850"/>
            <a:ext cx="708300" cy="419100"/>
          </a:xfrm>
          <a:prstGeom prst="rect">
            <a:avLst/>
          </a:prstGeom>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b="0" lang="sv" sz="1400"/>
              <a:t>[1]</a:t>
            </a:r>
            <a:endParaRPr b="0" sz="1400"/>
          </a:p>
        </p:txBody>
      </p:sp>
      <p:graphicFrame>
        <p:nvGraphicFramePr>
          <p:cNvPr id="326" name="Google Shape;326;p30"/>
          <p:cNvGraphicFramePr/>
          <p:nvPr/>
        </p:nvGraphicFramePr>
        <p:xfrm>
          <a:off x="835513" y="2194775"/>
          <a:ext cx="3000000" cy="3000000"/>
        </p:xfrm>
        <a:graphic>
          <a:graphicData uri="http://schemas.openxmlformats.org/drawingml/2006/table">
            <a:tbl>
              <a:tblPr>
                <a:noFill/>
                <a:tableStyleId>{E8A6E810-8F82-4E15-88DC-B3DA89A29B13}</a:tableStyleId>
              </a:tblPr>
              <a:tblGrid>
                <a:gridCol w="1646325"/>
              </a:tblGrid>
              <a:tr h="499075">
                <a:tc>
                  <a:txBody>
                    <a:bodyPr/>
                    <a:lstStyle/>
                    <a:p>
                      <a:pPr indent="0" lvl="0" marL="0" rtl="0" algn="ctr">
                        <a:spcBef>
                          <a:spcPts val="0"/>
                        </a:spcBef>
                        <a:spcAft>
                          <a:spcPts val="0"/>
                        </a:spcAft>
                        <a:buNone/>
                      </a:pPr>
                      <a:r>
                        <a:rPr lang="sv" sz="1700">
                          <a:solidFill>
                            <a:schemeClr val="dk1"/>
                          </a:solidFill>
                        </a:rPr>
                        <a:t>Basic YOLO</a:t>
                      </a:r>
                      <a:endParaRPr sz="1600"/>
                    </a:p>
                  </a:txBody>
                  <a:tcPr marT="91425" marB="91425" marR="91425" marL="91425"/>
                </a:tc>
              </a:tr>
              <a:tr h="499075">
                <a:tc>
                  <a:txBody>
                    <a:bodyPr/>
                    <a:lstStyle/>
                    <a:p>
                      <a:pPr indent="0" lvl="0" marL="0" rtl="0" algn="ctr">
                        <a:spcBef>
                          <a:spcPts val="0"/>
                        </a:spcBef>
                        <a:spcAft>
                          <a:spcPts val="0"/>
                        </a:spcAft>
                        <a:buNone/>
                      </a:pPr>
                      <a:r>
                        <a:rPr lang="sv" sz="1700">
                          <a:solidFill>
                            <a:schemeClr val="dk1"/>
                          </a:solidFill>
                        </a:rPr>
                        <a:t>mAP: 0.426</a:t>
                      </a:r>
                      <a:endParaRPr sz="1600"/>
                    </a:p>
                  </a:txBody>
                  <a:tcPr marT="91425" marB="91425" marR="91425" marL="91425"/>
                </a:tc>
              </a:tr>
              <a:tr h="499075">
                <a:tc>
                  <a:txBody>
                    <a:bodyPr/>
                    <a:lstStyle/>
                    <a:p>
                      <a:pPr indent="0" lvl="0" marL="0" rtl="0" algn="ctr">
                        <a:spcBef>
                          <a:spcPts val="0"/>
                        </a:spcBef>
                        <a:spcAft>
                          <a:spcPts val="0"/>
                        </a:spcAft>
                        <a:buNone/>
                      </a:pPr>
                      <a:r>
                        <a:rPr lang="sv" sz="1700">
                          <a:solidFill>
                            <a:schemeClr val="dk1"/>
                          </a:solidFill>
                        </a:rPr>
                        <a:t>YOLO with P2 layer</a:t>
                      </a:r>
                      <a:endParaRPr sz="1600"/>
                    </a:p>
                  </a:txBody>
                  <a:tcPr marT="91425" marB="91425" marR="91425" marL="91425"/>
                </a:tc>
              </a:tr>
              <a:tr h="499075">
                <a:tc>
                  <a:txBody>
                    <a:bodyPr/>
                    <a:lstStyle/>
                    <a:p>
                      <a:pPr indent="0" lvl="0" marL="0" rtl="0" algn="ctr">
                        <a:spcBef>
                          <a:spcPts val="0"/>
                        </a:spcBef>
                        <a:spcAft>
                          <a:spcPts val="0"/>
                        </a:spcAft>
                        <a:buNone/>
                      </a:pPr>
                      <a:r>
                        <a:rPr lang="sv" sz="1700">
                          <a:solidFill>
                            <a:schemeClr val="dk1"/>
                          </a:solidFill>
                        </a:rPr>
                        <a:t>mAP: 0.446</a:t>
                      </a:r>
                      <a:endParaRPr sz="16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sv"/>
              <a:t>Dilation and sub-pixel conv </a:t>
            </a:r>
            <a:endParaRPr/>
          </a:p>
        </p:txBody>
      </p:sp>
      <p:sp>
        <p:nvSpPr>
          <p:cNvPr id="332" name="Google Shape;332;p31"/>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sv" sz="1800">
                <a:solidFill>
                  <a:schemeClr val="dk1"/>
                </a:solidFill>
              </a:rPr>
              <a:t>Dilation convolution: </a:t>
            </a:r>
            <a:endParaRPr sz="18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sv" sz="1800">
                <a:solidFill>
                  <a:schemeClr val="dk1"/>
                </a:solidFill>
              </a:rPr>
              <a:t>Sub-pixel convolution: </a:t>
            </a:r>
            <a:endParaRPr sz="18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pic>
        <p:nvPicPr>
          <p:cNvPr id="333" name="Google Shape;333;p31"/>
          <p:cNvPicPr preferRelativeResize="0"/>
          <p:nvPr/>
        </p:nvPicPr>
        <p:blipFill>
          <a:blip r:embed="rId3">
            <a:alphaModFix/>
          </a:blip>
          <a:stretch>
            <a:fillRect/>
          </a:stretch>
        </p:blipFill>
        <p:spPr>
          <a:xfrm>
            <a:off x="3031300" y="1313025"/>
            <a:ext cx="2994099" cy="1503750"/>
          </a:xfrm>
          <a:prstGeom prst="rect">
            <a:avLst/>
          </a:prstGeom>
          <a:noFill/>
          <a:ln>
            <a:noFill/>
          </a:ln>
        </p:spPr>
      </p:pic>
      <p:pic>
        <p:nvPicPr>
          <p:cNvPr id="334" name="Google Shape;334;p31"/>
          <p:cNvPicPr preferRelativeResize="0"/>
          <p:nvPr/>
        </p:nvPicPr>
        <p:blipFill>
          <a:blip r:embed="rId4">
            <a:alphaModFix/>
          </a:blip>
          <a:stretch>
            <a:fillRect/>
          </a:stretch>
        </p:blipFill>
        <p:spPr>
          <a:xfrm>
            <a:off x="2035937" y="3296900"/>
            <a:ext cx="5072126" cy="1341225"/>
          </a:xfrm>
          <a:prstGeom prst="rect">
            <a:avLst/>
          </a:prstGeom>
          <a:noFill/>
          <a:ln>
            <a:noFill/>
          </a:ln>
        </p:spPr>
      </p:pic>
      <p:sp>
        <p:nvSpPr>
          <p:cNvPr id="335" name="Google Shape;335;p31"/>
          <p:cNvSpPr txBox="1"/>
          <p:nvPr/>
        </p:nvSpPr>
        <p:spPr>
          <a:xfrm>
            <a:off x="6844750" y="1963425"/>
            <a:ext cx="289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200"/>
              <a:t>mAP:0.426</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sv"/>
              <a:t>Combination of P2 and dilation</a:t>
            </a:r>
            <a:r>
              <a:rPr lang="sv"/>
              <a:t> </a:t>
            </a:r>
            <a:endParaRPr/>
          </a:p>
        </p:txBody>
      </p:sp>
      <p:sp>
        <p:nvSpPr>
          <p:cNvPr id="341" name="Google Shape;341;p32"/>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sv" sz="1800">
                <a:solidFill>
                  <a:schemeClr val="dk1"/>
                </a:solidFill>
              </a:rPr>
              <a:t>P2</a:t>
            </a:r>
            <a:r>
              <a:rPr lang="sv" sz="1800">
                <a:solidFill>
                  <a:schemeClr val="dk1"/>
                </a:solidFill>
              </a:rPr>
              <a:t>: Parameter change especially for small object</a:t>
            </a:r>
            <a:endParaRPr>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rPr lang="sv" sz="1800">
                <a:solidFill>
                  <a:schemeClr val="dk1"/>
                </a:solidFill>
              </a:rPr>
              <a:t>ASPP</a:t>
            </a:r>
            <a:r>
              <a:rPr lang="sv" sz="1800">
                <a:solidFill>
                  <a:schemeClr val="dk1"/>
                </a:solidFill>
              </a:rPr>
              <a:t>: </a:t>
            </a:r>
            <a:endParaRPr sz="18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pic>
        <p:nvPicPr>
          <p:cNvPr id="342" name="Google Shape;342;p32"/>
          <p:cNvPicPr preferRelativeResize="0"/>
          <p:nvPr/>
        </p:nvPicPr>
        <p:blipFill>
          <a:blip r:embed="rId3">
            <a:alphaModFix/>
          </a:blip>
          <a:stretch>
            <a:fillRect/>
          </a:stretch>
        </p:blipFill>
        <p:spPr>
          <a:xfrm>
            <a:off x="1475336" y="2486675"/>
            <a:ext cx="4594025" cy="2381500"/>
          </a:xfrm>
          <a:prstGeom prst="rect">
            <a:avLst/>
          </a:prstGeom>
          <a:noFill/>
          <a:ln>
            <a:noFill/>
          </a:ln>
        </p:spPr>
      </p:pic>
      <p:pic>
        <p:nvPicPr>
          <p:cNvPr id="343" name="Google Shape;343;p32"/>
          <p:cNvPicPr preferRelativeResize="0"/>
          <p:nvPr/>
        </p:nvPicPr>
        <p:blipFill>
          <a:blip r:embed="rId4">
            <a:alphaModFix/>
          </a:blip>
          <a:stretch>
            <a:fillRect/>
          </a:stretch>
        </p:blipFill>
        <p:spPr>
          <a:xfrm>
            <a:off x="2025191" y="1554600"/>
            <a:ext cx="2298908" cy="879575"/>
          </a:xfrm>
          <a:prstGeom prst="rect">
            <a:avLst/>
          </a:prstGeom>
          <a:noFill/>
          <a:ln>
            <a:noFill/>
          </a:ln>
        </p:spPr>
      </p:pic>
      <p:pic>
        <p:nvPicPr>
          <p:cNvPr id="344" name="Google Shape;344;p32"/>
          <p:cNvPicPr preferRelativeResize="0"/>
          <p:nvPr/>
        </p:nvPicPr>
        <p:blipFill>
          <a:blip r:embed="rId5">
            <a:alphaModFix/>
          </a:blip>
          <a:stretch>
            <a:fillRect/>
          </a:stretch>
        </p:blipFill>
        <p:spPr>
          <a:xfrm>
            <a:off x="4886825" y="1554596"/>
            <a:ext cx="2361700" cy="879579"/>
          </a:xfrm>
          <a:prstGeom prst="rect">
            <a:avLst/>
          </a:prstGeom>
          <a:noFill/>
          <a:ln>
            <a:noFill/>
          </a:ln>
        </p:spPr>
      </p:pic>
      <p:sp>
        <p:nvSpPr>
          <p:cNvPr id="345" name="Google Shape;345;p32"/>
          <p:cNvSpPr txBox="1"/>
          <p:nvPr/>
        </p:nvSpPr>
        <p:spPr>
          <a:xfrm>
            <a:off x="6426425" y="2892600"/>
            <a:ext cx="2298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800">
                <a:solidFill>
                  <a:schemeClr val="dk1"/>
                </a:solidFill>
                <a:highlight>
                  <a:schemeClr val="lt1"/>
                </a:highlight>
              </a:rPr>
              <a:t>Obtain a larger receptive field without losing too much resolution!</a:t>
            </a:r>
            <a:endParaRPr sz="1800">
              <a:highlight>
                <a:schemeClr val="lt1"/>
              </a:highlight>
            </a:endParaRPr>
          </a:p>
        </p:txBody>
      </p:sp>
      <p:graphicFrame>
        <p:nvGraphicFramePr>
          <p:cNvPr id="346" name="Google Shape;346;p32"/>
          <p:cNvGraphicFramePr/>
          <p:nvPr/>
        </p:nvGraphicFramePr>
        <p:xfrm>
          <a:off x="5622450" y="827603"/>
          <a:ext cx="3000000" cy="3000000"/>
        </p:xfrm>
        <a:graphic>
          <a:graphicData uri="http://schemas.openxmlformats.org/drawingml/2006/table">
            <a:tbl>
              <a:tblPr>
                <a:noFill/>
                <a:tableStyleId>{E8A6E810-8F82-4E15-88DC-B3DA89A29B13}</a:tableStyleId>
              </a:tblPr>
              <a:tblGrid>
                <a:gridCol w="1708600"/>
                <a:gridCol w="1708600"/>
              </a:tblGrid>
              <a:tr h="336900">
                <a:tc>
                  <a:txBody>
                    <a:bodyPr/>
                    <a:lstStyle/>
                    <a:p>
                      <a:pPr indent="0" lvl="0" marL="0" rtl="0" algn="ctr">
                        <a:spcBef>
                          <a:spcPts val="0"/>
                        </a:spcBef>
                        <a:spcAft>
                          <a:spcPts val="0"/>
                        </a:spcAft>
                        <a:buNone/>
                      </a:pPr>
                      <a:r>
                        <a:rPr lang="sv" sz="1600"/>
                        <a:t>Basic YOLO</a:t>
                      </a:r>
                      <a:endParaRPr sz="1600"/>
                    </a:p>
                  </a:txBody>
                  <a:tcPr marT="91425" marB="91425" marR="91425" marL="91425"/>
                </a:tc>
                <a:tc>
                  <a:txBody>
                    <a:bodyPr/>
                    <a:lstStyle/>
                    <a:p>
                      <a:pPr indent="0" lvl="0" marL="0" rtl="0" algn="ctr">
                        <a:spcBef>
                          <a:spcPts val="0"/>
                        </a:spcBef>
                        <a:spcAft>
                          <a:spcPts val="0"/>
                        </a:spcAft>
                        <a:buNone/>
                      </a:pPr>
                      <a:r>
                        <a:rPr lang="sv" sz="1600"/>
                        <a:t>Improved YOLO </a:t>
                      </a:r>
                      <a:endParaRPr sz="1600"/>
                    </a:p>
                  </a:txBody>
                  <a:tcPr marT="91425" marB="91425" marR="91425" marL="91425"/>
                </a:tc>
              </a:tr>
              <a:tr h="336900">
                <a:tc>
                  <a:txBody>
                    <a:bodyPr/>
                    <a:lstStyle/>
                    <a:p>
                      <a:pPr indent="0" lvl="0" marL="0" rtl="0" algn="ctr">
                        <a:spcBef>
                          <a:spcPts val="0"/>
                        </a:spcBef>
                        <a:spcAft>
                          <a:spcPts val="0"/>
                        </a:spcAft>
                        <a:buNone/>
                      </a:pPr>
                      <a:r>
                        <a:rPr lang="sv" sz="1600"/>
                        <a:t>mAP: 0.426</a:t>
                      </a:r>
                      <a:endParaRPr sz="1600">
                        <a:highlight>
                          <a:srgbClr val="FF0000"/>
                        </a:highlight>
                      </a:endParaRPr>
                    </a:p>
                  </a:txBody>
                  <a:tcPr marT="91425" marB="91425" marR="91425" marL="91425"/>
                </a:tc>
                <a:tc>
                  <a:txBody>
                    <a:bodyPr/>
                    <a:lstStyle/>
                    <a:p>
                      <a:pPr indent="0" lvl="0" marL="0" rtl="0" algn="ctr">
                        <a:spcBef>
                          <a:spcPts val="0"/>
                        </a:spcBef>
                        <a:spcAft>
                          <a:spcPts val="0"/>
                        </a:spcAft>
                        <a:buNone/>
                      </a:pPr>
                      <a:r>
                        <a:rPr lang="sv" sz="1600"/>
                        <a:t>mAP: 0.473</a:t>
                      </a:r>
                      <a:endParaRPr sz="1600">
                        <a:highlight>
                          <a:srgbClr val="FF0000"/>
                        </a:highlight>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None/>
            </a:pPr>
            <a:r>
              <a:rPr lang="sv"/>
              <a:t>Attention</a:t>
            </a:r>
            <a:endParaRPr sz="3300"/>
          </a:p>
        </p:txBody>
      </p:sp>
      <p:sp>
        <p:nvSpPr>
          <p:cNvPr id="352" name="Google Shape;352;p33"/>
          <p:cNvSpPr txBox="1"/>
          <p:nvPr>
            <p:ph idx="1" type="body"/>
          </p:nvPr>
        </p:nvSpPr>
        <p:spPr>
          <a:xfrm>
            <a:off x="1057025" y="820150"/>
            <a:ext cx="7559700" cy="502200"/>
          </a:xfrm>
          <a:prstGeom prst="rect">
            <a:avLst/>
          </a:prstGeom>
        </p:spPr>
        <p:txBody>
          <a:bodyPr anchorCtr="0" anchor="t" bIns="45700" lIns="91425" spcFirstLastPara="1" rIns="91425" wrap="square" tIns="45700">
            <a:noAutofit/>
          </a:bodyPr>
          <a:lstStyle/>
          <a:p>
            <a:pPr indent="-374650" lvl="0" marL="457200" rtl="0" algn="l">
              <a:lnSpc>
                <a:spcPct val="200000"/>
              </a:lnSpc>
              <a:spcBef>
                <a:spcPts val="1000"/>
              </a:spcBef>
              <a:spcAft>
                <a:spcPts val="0"/>
              </a:spcAft>
              <a:buSzPts val="2300"/>
              <a:buChar char="●"/>
            </a:pPr>
            <a:r>
              <a:rPr lang="sv" sz="2300"/>
              <a:t>Squeeze-and-Excitation Networks</a:t>
            </a:r>
            <a:endParaRPr sz="2300"/>
          </a:p>
          <a:p>
            <a:pPr indent="0" lvl="0" marL="0" rtl="0" algn="l">
              <a:lnSpc>
                <a:spcPct val="200000"/>
              </a:lnSpc>
              <a:spcBef>
                <a:spcPts val="1000"/>
              </a:spcBef>
              <a:spcAft>
                <a:spcPts val="200"/>
              </a:spcAft>
              <a:buNone/>
            </a:pPr>
            <a:r>
              <a:t/>
            </a:r>
            <a:endParaRPr sz="2300"/>
          </a:p>
        </p:txBody>
      </p:sp>
      <p:pic>
        <p:nvPicPr>
          <p:cNvPr id="353" name="Google Shape;353;p33"/>
          <p:cNvPicPr preferRelativeResize="0"/>
          <p:nvPr/>
        </p:nvPicPr>
        <p:blipFill>
          <a:blip r:embed="rId3">
            <a:alphaModFix/>
          </a:blip>
          <a:stretch>
            <a:fillRect/>
          </a:stretch>
        </p:blipFill>
        <p:spPr>
          <a:xfrm>
            <a:off x="1349408" y="1322350"/>
            <a:ext cx="6583392" cy="1393825"/>
          </a:xfrm>
          <a:prstGeom prst="rect">
            <a:avLst/>
          </a:prstGeom>
          <a:noFill/>
          <a:ln>
            <a:noFill/>
          </a:ln>
        </p:spPr>
      </p:pic>
      <p:pic>
        <p:nvPicPr>
          <p:cNvPr id="354" name="Google Shape;354;p33"/>
          <p:cNvPicPr preferRelativeResize="0"/>
          <p:nvPr/>
        </p:nvPicPr>
        <p:blipFill>
          <a:blip r:embed="rId4">
            <a:alphaModFix/>
          </a:blip>
          <a:stretch>
            <a:fillRect/>
          </a:stretch>
        </p:blipFill>
        <p:spPr>
          <a:xfrm>
            <a:off x="1742200" y="2716175"/>
            <a:ext cx="5076634" cy="200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TH_PPT-mall">
  <a:themeElements>
    <a:clrScheme name="KTH">
      <a:dk1>
        <a:srgbClr val="000000"/>
      </a:dk1>
      <a:lt1>
        <a:srgbClr val="FFFFFF"/>
      </a:lt1>
      <a:dk2>
        <a:srgbClr val="65656C"/>
      </a:dk2>
      <a:lt2>
        <a:srgbClr val="838389"/>
      </a:lt2>
      <a:accent1>
        <a:srgbClr val="1954A6"/>
      </a:accent1>
      <a:accent2>
        <a:srgbClr val="5E87C0"/>
      </a:accent2>
      <a:accent3>
        <a:srgbClr val="2091C3"/>
      </a:accent3>
      <a:accent4>
        <a:srgbClr val="D02F80"/>
      </a:accent4>
      <a:accent5>
        <a:srgbClr val="D95999"/>
      </a:accent5>
      <a:accent6>
        <a:srgbClr val="61922E"/>
      </a:accent6>
      <a:hlink>
        <a:srgbClr val="65656C"/>
      </a:hlink>
      <a:folHlink>
        <a:srgbClr val="8383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